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2" r:id="rId3"/>
    <p:sldId id="323" r:id="rId4"/>
    <p:sldId id="327" r:id="rId5"/>
    <p:sldId id="313" r:id="rId6"/>
    <p:sldId id="316" r:id="rId7"/>
    <p:sldId id="324" r:id="rId8"/>
    <p:sldId id="318" r:id="rId9"/>
    <p:sldId id="331" r:id="rId10"/>
    <p:sldId id="314" r:id="rId11"/>
    <p:sldId id="319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2" autoAdjust="0"/>
    <p:restoredTop sz="91705" autoAdjust="0"/>
  </p:normalViewPr>
  <p:slideViewPr>
    <p:cSldViewPr>
      <p:cViewPr>
        <p:scale>
          <a:sx n="90" d="100"/>
          <a:sy n="90" d="100"/>
        </p:scale>
        <p:origin x="-174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EBA178-C84F-4DA1-8699-12B38C0413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148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300E6-DE8C-49FA-AE12-2C8CE043CADA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68D74-0B8A-47B3-83D9-E433DB28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788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E5D93-4C83-4BD2-9C3F-4468F4A21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66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1F572-066D-4A3E-8E97-E74DFD8B60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12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23063" y="274638"/>
            <a:ext cx="1963737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27088" y="274638"/>
            <a:ext cx="5743575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202DE-230A-4186-9C74-FFC923881E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69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363B8-ADF4-4244-841D-E81F00D477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96CC4-44A4-4DD9-8577-CDBD9447B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94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38528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32350" y="1600200"/>
            <a:ext cx="38544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E4EFA-FC9B-48BE-8B3C-FCAB49E10B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09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E5A40-808E-47B1-A5D4-0A5594DB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65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E8AAF-BB67-4504-B9B0-A3CAC07323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8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6C121-E1C9-4BAA-AB46-598C12BB61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03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03931-33B5-4C0C-BA24-77DB550C33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10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4A6E5-45CE-48A4-B550-DB5A2F9B1C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14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74638"/>
            <a:ext cx="7859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00200"/>
            <a:ext cx="78597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030F97-5358-4A3D-A0BA-2E67FC3BFE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7" descr="pruh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50000"/>
        </a:spcAft>
        <a:buSzPct val="13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50000"/>
        </a:spcAft>
        <a:buSzPct val="8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SzPct val="85000"/>
        <a:buChar char="•"/>
        <a:defRPr sz="2400">
          <a:solidFill>
            <a:schemeClr val="tx1"/>
          </a:solidFill>
          <a:latin typeface="+mn-lt"/>
        </a:defRPr>
      </a:lvl3pPr>
      <a:lvl4pPr marL="1550988" indent="-228600" algn="l" rtl="0" eaLnBrk="0" fontAlgn="base" hangingPunct="0">
        <a:spcBef>
          <a:spcPct val="20000"/>
        </a:spcBef>
        <a:spcAft>
          <a:spcPct val="50000"/>
        </a:spcAft>
        <a:buSzPct val="85000"/>
        <a:buChar char="–"/>
        <a:defRPr sz="2400">
          <a:solidFill>
            <a:schemeClr val="tx1"/>
          </a:solidFill>
          <a:latin typeface="+mn-lt"/>
        </a:defRPr>
      </a:lvl4pPr>
      <a:lvl5pPr marL="1958975" indent="-228600" algn="l" rtl="0" eaLnBrk="0" fontAlgn="base" hangingPunct="0">
        <a:spcBef>
          <a:spcPct val="20000"/>
        </a:spcBef>
        <a:spcAft>
          <a:spcPct val="50000"/>
        </a:spcAft>
        <a:buSzPct val="85000"/>
        <a:buChar char="»"/>
        <a:defRPr sz="2400">
          <a:solidFill>
            <a:schemeClr val="tx1"/>
          </a:solidFill>
          <a:latin typeface="+mn-lt"/>
        </a:defRPr>
      </a:lvl5pPr>
      <a:lvl6pPr marL="2416175" indent="-228600" algn="l" rtl="0" fontAlgn="base">
        <a:spcBef>
          <a:spcPct val="20000"/>
        </a:spcBef>
        <a:spcAft>
          <a:spcPct val="50000"/>
        </a:spcAft>
        <a:buSzPct val="85000"/>
        <a:buChar char="»"/>
        <a:defRPr sz="2400">
          <a:solidFill>
            <a:schemeClr val="tx1"/>
          </a:solidFill>
          <a:latin typeface="+mn-lt"/>
        </a:defRPr>
      </a:lvl6pPr>
      <a:lvl7pPr marL="2873375" indent="-228600" algn="l" rtl="0" fontAlgn="base">
        <a:spcBef>
          <a:spcPct val="20000"/>
        </a:spcBef>
        <a:spcAft>
          <a:spcPct val="50000"/>
        </a:spcAft>
        <a:buSzPct val="85000"/>
        <a:buChar char="»"/>
        <a:defRPr sz="2400">
          <a:solidFill>
            <a:schemeClr val="tx1"/>
          </a:solidFill>
          <a:latin typeface="+mn-lt"/>
        </a:defRPr>
      </a:lvl7pPr>
      <a:lvl8pPr marL="3330575" indent="-228600" algn="l" rtl="0" fontAlgn="base">
        <a:spcBef>
          <a:spcPct val="20000"/>
        </a:spcBef>
        <a:spcAft>
          <a:spcPct val="50000"/>
        </a:spcAft>
        <a:buSzPct val="85000"/>
        <a:buChar char="»"/>
        <a:defRPr sz="2400">
          <a:solidFill>
            <a:schemeClr val="tx1"/>
          </a:solidFill>
          <a:latin typeface="+mn-lt"/>
        </a:defRPr>
      </a:lvl8pPr>
      <a:lvl9pPr marL="3787775" indent="-228600" algn="l" rtl="0" fontAlgn="base">
        <a:spcBef>
          <a:spcPct val="20000"/>
        </a:spcBef>
        <a:spcAft>
          <a:spcPct val="50000"/>
        </a:spcAft>
        <a:buSzPct val="85000"/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2052" name="Picture 4" descr="uvods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411413" y="1412875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339752" y="1412776"/>
            <a:ext cx="64082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Tisková konference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b="1" dirty="0" smtClean="0"/>
              <a:t>MPSV ČR </a:t>
            </a:r>
          </a:p>
          <a:p>
            <a:pPr algn="ctr"/>
            <a:r>
              <a:rPr lang="cs-CZ" sz="2400" dirty="0"/>
              <a:t>dne 15.4.2014</a:t>
            </a:r>
          </a:p>
          <a:p>
            <a:pPr algn="ctr"/>
            <a:endParaRPr lang="cs-CZ" sz="2400" b="1" dirty="0" smtClean="0"/>
          </a:p>
          <a:p>
            <a:pPr algn="ctr"/>
            <a:r>
              <a:rPr lang="cs-CZ" sz="2400" b="1" dirty="0" smtClean="0"/>
              <a:t>K výsledkům expertního posouzení Informačních technologií na MPSV</a:t>
            </a:r>
          </a:p>
          <a:p>
            <a:pPr algn="ctr"/>
            <a:endParaRPr lang="cs-CZ" sz="2000" dirty="0"/>
          </a:p>
          <a:p>
            <a:pPr algn="ctr"/>
            <a:endParaRPr lang="cs-CZ" sz="2000" dirty="0" smtClean="0"/>
          </a:p>
          <a:p>
            <a:pPr algn="ctr"/>
            <a:endParaRPr lang="cs-CZ" sz="2000" dirty="0"/>
          </a:p>
          <a:p>
            <a:pPr algn="ctr"/>
            <a:endParaRPr lang="cs-CZ" sz="2000" dirty="0" smtClean="0"/>
          </a:p>
          <a:p>
            <a:pPr algn="ctr"/>
            <a:endParaRPr lang="cs-CZ" sz="2000" dirty="0"/>
          </a:p>
          <a:p>
            <a:pPr algn="ctr"/>
            <a:endParaRPr lang="cs-CZ" sz="2000" dirty="0" smtClean="0"/>
          </a:p>
          <a:p>
            <a:pPr algn="ctr"/>
            <a:endParaRPr lang="cs-CZ" sz="2000" dirty="0"/>
          </a:p>
          <a:p>
            <a:pPr algn="ctr"/>
            <a:endParaRPr lang="cs-CZ" sz="2000" dirty="0" smtClean="0"/>
          </a:p>
          <a:p>
            <a:pPr algn="ctr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Dlouhodobé cíle IT na MPSV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SzPct val="130000"/>
              <a:buNone/>
            </a:pPr>
            <a:r>
              <a:rPr lang="cs-CZ" b="1" dirty="0" smtClean="0">
                <a:ea typeface="+mn-ea"/>
                <a:cs typeface="+mn-cs"/>
              </a:rPr>
              <a:t>Priority k zajištění  IT na MPSV: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 smtClean="0">
                <a:ea typeface="+mn-ea"/>
                <a:cs typeface="+mn-cs"/>
              </a:rPr>
              <a:t>Zpracování </a:t>
            </a:r>
            <a:r>
              <a:rPr lang="cs-CZ" dirty="0">
                <a:ea typeface="+mn-ea"/>
                <a:cs typeface="+mn-cs"/>
              </a:rPr>
              <a:t>a schválení </a:t>
            </a:r>
            <a:r>
              <a:rPr lang="cs-CZ" dirty="0" smtClean="0">
                <a:ea typeface="+mn-ea"/>
                <a:cs typeface="+mn-cs"/>
              </a:rPr>
              <a:t>Plánu </a:t>
            </a:r>
            <a:r>
              <a:rPr lang="cs-CZ" dirty="0">
                <a:ea typeface="+mn-ea"/>
                <a:cs typeface="+mn-cs"/>
              </a:rPr>
              <a:t>činností </a:t>
            </a:r>
            <a:r>
              <a:rPr lang="cs-CZ" dirty="0" smtClean="0">
                <a:ea typeface="+mn-ea"/>
                <a:cs typeface="+mn-cs"/>
              </a:rPr>
              <a:t>na rok 2014</a:t>
            </a:r>
            <a:r>
              <a:rPr lang="cs-CZ" dirty="0">
                <a:ea typeface="+mn-ea"/>
                <a:cs typeface="+mn-cs"/>
              </a:rPr>
              <a:t>, vč. harmonogramu přípravy a realizace výběrových řízení 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>
                <a:ea typeface="+mn-ea"/>
                <a:cs typeface="+mn-cs"/>
              </a:rPr>
              <a:t>Zajištění </a:t>
            </a:r>
            <a:r>
              <a:rPr lang="cs-CZ" dirty="0" smtClean="0">
                <a:ea typeface="+mn-ea"/>
                <a:cs typeface="+mn-cs"/>
              </a:rPr>
              <a:t>stabilizace </a:t>
            </a:r>
            <a:r>
              <a:rPr lang="cs-CZ" dirty="0">
                <a:ea typeface="+mn-ea"/>
                <a:cs typeface="+mn-cs"/>
              </a:rPr>
              <a:t>a posílení odborných pracovníků odboru ICT 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>
                <a:ea typeface="+mn-ea"/>
                <a:cs typeface="+mn-cs"/>
              </a:rPr>
              <a:t>Řešení krizového stavu </a:t>
            </a:r>
            <a:r>
              <a:rPr lang="cs-CZ" dirty="0" smtClean="0">
                <a:ea typeface="+mn-ea"/>
                <a:cs typeface="+mn-cs"/>
              </a:rPr>
              <a:t>datových center MPSV </a:t>
            </a:r>
            <a:r>
              <a:rPr lang="cs-CZ" dirty="0">
                <a:ea typeface="+mn-ea"/>
                <a:cs typeface="+mn-cs"/>
              </a:rPr>
              <a:t>zajištění odpovídající ICT infrastruktury pro provoz všech IS </a:t>
            </a:r>
            <a:r>
              <a:rPr lang="cs-CZ" dirty="0" smtClean="0">
                <a:ea typeface="+mn-ea"/>
                <a:cs typeface="+mn-cs"/>
              </a:rPr>
              <a:t>rezortu MPSV</a:t>
            </a:r>
            <a:endParaRPr lang="cs-CZ" dirty="0">
              <a:ea typeface="+mn-ea"/>
              <a:cs typeface="+mn-cs"/>
            </a:endParaRPr>
          </a:p>
          <a:p>
            <a:pPr marL="0" lvl="1" indent="0">
              <a:buSzPct val="130000"/>
              <a:buNone/>
            </a:pPr>
            <a:endParaRPr lang="cs-CZ" sz="1400" b="1" dirty="0"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04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2052" name="Picture 4" descr="uvods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411413" y="1412875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339752" y="1828562"/>
            <a:ext cx="6408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17985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850106"/>
          </a:xfrm>
        </p:spPr>
        <p:txBody>
          <a:bodyPr/>
          <a:lstStyle/>
          <a:p>
            <a:r>
              <a:rPr lang="cs-CZ" dirty="0" smtClean="0"/>
              <a:t>Prověření stavu IT na MPSV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24744"/>
            <a:ext cx="7560840" cy="475252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Od února do března 2014 probíhalo prověřování stavu významných smluv a veřejných zakázek v oblasti IT se zaměřením: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Prezentace významných dodavatelů IT služeb pro MPSV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Stav smluvního </a:t>
            </a:r>
            <a:r>
              <a:rPr lang="cs-CZ" dirty="0" smtClean="0"/>
              <a:t>zajištění s ohledem na postavení MPSV (vymahatelnost) a s ohledem na zákon </a:t>
            </a:r>
            <a:r>
              <a:rPr lang="cs-CZ" dirty="0"/>
              <a:t>č. 137/2006 Sb., </a:t>
            </a:r>
            <a:r>
              <a:rPr lang="cs-CZ" dirty="0" smtClean="0"/>
              <a:t>o </a:t>
            </a:r>
            <a:r>
              <a:rPr lang="cs-CZ" dirty="0"/>
              <a:t>veřejných zakázkách, ve </a:t>
            </a:r>
            <a:r>
              <a:rPr lang="cs-CZ" dirty="0" smtClean="0"/>
              <a:t>znění pozdějších předpisů 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Stav v </a:t>
            </a:r>
            <a:r>
              <a:rPr lang="cs-CZ" dirty="0"/>
              <a:t>oblasti bezpečnosti </a:t>
            </a:r>
            <a:r>
              <a:rPr lang="cs-CZ" dirty="0" smtClean="0"/>
              <a:t>informačních technologií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28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850106"/>
          </a:xfrm>
        </p:spPr>
        <p:txBody>
          <a:bodyPr/>
          <a:lstStyle/>
          <a:p>
            <a:r>
              <a:rPr lang="cs-CZ" dirty="0" smtClean="0"/>
              <a:t>Průběh prověřování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24744"/>
            <a:ext cx="7776864" cy="475252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Nepodařilo </a:t>
            </a:r>
            <a:r>
              <a:rPr lang="cs-CZ" b="1" dirty="0"/>
              <a:t>se dohledat smlouvy a další dokumenty, objevilo se podezření </a:t>
            </a:r>
            <a:r>
              <a:rPr lang="cs-CZ" b="1" dirty="0" smtClean="0"/>
              <a:t>na podivné zakázky, nepřipravovala se ani neprobíhala realizace zadávacích řízení </a:t>
            </a:r>
            <a:r>
              <a:rPr lang="cs-CZ" b="1" dirty="0"/>
              <a:t>nezbytných </a:t>
            </a:r>
            <a:r>
              <a:rPr lang="cs-CZ" b="1" dirty="0" smtClean="0"/>
              <a:t>pro chod rezortu: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Není zajištěn provoz nebo rozvoj zásadních IT služeb.</a:t>
            </a:r>
            <a:endParaRPr lang="cs-CZ" dirty="0" smtClean="0">
              <a:ea typeface="+mn-ea"/>
              <a:cs typeface="+mn-cs"/>
            </a:endParaRP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 smtClean="0">
                <a:ea typeface="+mn-ea"/>
                <a:cs typeface="+mn-cs"/>
              </a:rPr>
              <a:t>Nebyly zahájeny přípravy výběrových řízení na zajištění IT služeb.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 smtClean="0">
                <a:ea typeface="+mn-ea"/>
                <a:cs typeface="+mn-cs"/>
              </a:rPr>
              <a:t>Závěry z předcházejících auditů (např. v oblasti licencí) nebo schválených </a:t>
            </a:r>
            <a:r>
              <a:rPr lang="cs-CZ" dirty="0" smtClean="0"/>
              <a:t>strategií (např. </a:t>
            </a:r>
            <a:r>
              <a:rPr lang="cs-CZ" dirty="0" smtClean="0">
                <a:ea typeface="+mn-ea"/>
                <a:cs typeface="+mn-cs"/>
              </a:rPr>
              <a:t>kritického stavu datových center) se nerealizovaly.</a:t>
            </a:r>
            <a:endParaRPr lang="cs-CZ" dirty="0">
              <a:ea typeface="+mn-ea"/>
              <a:cs typeface="+mn-cs"/>
            </a:endParaRPr>
          </a:p>
          <a:p>
            <a:pPr marL="0" indent="0">
              <a:buNone/>
            </a:pPr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231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850106"/>
          </a:xfrm>
        </p:spPr>
        <p:txBody>
          <a:bodyPr/>
          <a:lstStyle/>
          <a:p>
            <a:r>
              <a:rPr lang="cs-CZ" dirty="0" smtClean="0"/>
              <a:t>Složité dodavatelské vztahy</a:t>
            </a:r>
            <a:endParaRPr lang="en-US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2736"/>
            <a:ext cx="846043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96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850106"/>
          </a:xfrm>
        </p:spPr>
        <p:txBody>
          <a:bodyPr/>
          <a:lstStyle/>
          <a:p>
            <a:r>
              <a:rPr lang="cs-CZ" dirty="0"/>
              <a:t>Stav </a:t>
            </a:r>
            <a:r>
              <a:rPr lang="cs-CZ" dirty="0" smtClean="0"/>
              <a:t>zásadních IT služeb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68760"/>
            <a:ext cx="7560840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MPSV nemá </a:t>
            </a:r>
            <a:r>
              <a:rPr lang="cs-CZ" b="1" dirty="0"/>
              <a:t>zajištěn provoz nebo rozvoj v 2/3 zásadních IT služeb: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>
                <a:ea typeface="+mn-ea"/>
                <a:cs typeface="+mn-cs"/>
              </a:rPr>
              <a:t>6 IT služeb nemá zajištěn provoz a rozvoj již od 04/2014,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>
                <a:ea typeface="+mn-ea"/>
                <a:cs typeface="+mn-cs"/>
              </a:rPr>
              <a:t>4 IT služby nemají zajištěn rozvoj v roce 2014,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>
                <a:ea typeface="+mn-ea"/>
                <a:cs typeface="+mn-cs"/>
              </a:rPr>
              <a:t>12 IT služeb nemá zajištěn provoz </a:t>
            </a:r>
            <a:r>
              <a:rPr lang="cs-CZ" dirty="0" smtClean="0">
                <a:ea typeface="+mn-ea"/>
                <a:cs typeface="+mn-cs"/>
              </a:rPr>
              <a:t>v </a:t>
            </a:r>
            <a:r>
              <a:rPr lang="cs-CZ" dirty="0">
                <a:ea typeface="+mn-ea"/>
                <a:cs typeface="+mn-cs"/>
              </a:rPr>
              <a:t>roce 2014.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>
                <a:ea typeface="+mn-ea"/>
                <a:cs typeface="+mn-cs"/>
              </a:rPr>
              <a:t>12 IT služeb nemá zajištěn provoz a rozvoj od </a:t>
            </a:r>
            <a:r>
              <a:rPr lang="cs-CZ" dirty="0" smtClean="0">
                <a:ea typeface="+mn-ea"/>
                <a:cs typeface="+mn-cs"/>
              </a:rPr>
              <a:t>1.1.2015</a:t>
            </a:r>
          </a:p>
          <a:p>
            <a:pPr marL="0" lvl="1" indent="0">
              <a:buSzPct val="130000"/>
              <a:buNone/>
            </a:pPr>
            <a:r>
              <a:rPr lang="cs-CZ" b="1" dirty="0">
                <a:ea typeface="+mn-ea"/>
                <a:cs typeface="+mn-cs"/>
              </a:rPr>
              <a:t>tím není zajištěna kontinuita IT služeb – rozvoj (min. zajištění souladu s legislativou)</a:t>
            </a:r>
          </a:p>
          <a:p>
            <a:pPr lvl="1"/>
            <a:endParaRPr lang="cs-CZ" sz="1400" b="1" dirty="0"/>
          </a:p>
          <a:p>
            <a:pPr lvl="1"/>
            <a:endParaRPr lang="cs-CZ" sz="1400" b="1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342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850106"/>
          </a:xfrm>
        </p:spPr>
        <p:txBody>
          <a:bodyPr/>
          <a:lstStyle/>
          <a:p>
            <a:r>
              <a:rPr lang="cs-CZ" dirty="0" smtClean="0"/>
              <a:t>Na některé kroky je již pozdě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68760"/>
            <a:ext cx="7560840" cy="4824536"/>
          </a:xfrm>
        </p:spPr>
        <p:txBody>
          <a:bodyPr/>
          <a:lstStyle/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 smtClean="0">
                <a:ea typeface="+mn-ea"/>
                <a:cs typeface="+mn-cs"/>
              </a:rPr>
              <a:t>V </a:t>
            </a:r>
            <a:r>
              <a:rPr lang="cs-CZ" dirty="0">
                <a:ea typeface="+mn-ea"/>
                <a:cs typeface="+mn-cs"/>
              </a:rPr>
              <a:t>období od 07/2013 do </a:t>
            </a:r>
            <a:r>
              <a:rPr lang="cs-CZ" dirty="0" smtClean="0">
                <a:ea typeface="+mn-ea"/>
                <a:cs typeface="+mn-cs"/>
              </a:rPr>
              <a:t>2/2014 </a:t>
            </a:r>
            <a:r>
              <a:rPr lang="cs-CZ" dirty="0">
                <a:ea typeface="+mn-ea"/>
                <a:cs typeface="+mn-cs"/>
              </a:rPr>
              <a:t>MPSV nepřipravilo žádnou zadávací dokumentaci pro zajištění  IT služeb po 31.12.2013 tj. poskytování IT služeb pro období 2014-2018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 smtClean="0">
                <a:ea typeface="+mn-ea"/>
                <a:cs typeface="+mn-cs"/>
              </a:rPr>
              <a:t>Není dořešen dopad </a:t>
            </a:r>
            <a:r>
              <a:rPr lang="cs-CZ" dirty="0">
                <a:ea typeface="+mn-ea"/>
                <a:cs typeface="+mn-cs"/>
              </a:rPr>
              <a:t>nasazení některých </a:t>
            </a:r>
            <a:r>
              <a:rPr lang="cs-CZ" dirty="0" err="1">
                <a:ea typeface="+mn-ea"/>
                <a:cs typeface="+mn-cs"/>
              </a:rPr>
              <a:t>agendových</a:t>
            </a:r>
            <a:r>
              <a:rPr lang="cs-CZ" dirty="0">
                <a:ea typeface="+mn-ea"/>
                <a:cs typeface="+mn-cs"/>
              </a:rPr>
              <a:t> informačních systémů od </a:t>
            </a:r>
            <a:r>
              <a:rPr lang="cs-CZ" dirty="0" smtClean="0">
                <a:ea typeface="+mn-ea"/>
                <a:cs typeface="+mn-cs"/>
              </a:rPr>
              <a:t>1.1.2014 v rámci rezortu MPSV</a:t>
            </a:r>
            <a:r>
              <a:rPr lang="cs-CZ" dirty="0">
                <a:ea typeface="+mn-ea"/>
                <a:cs typeface="+mn-cs"/>
              </a:rPr>
              <a:t>, </a:t>
            </a:r>
            <a:r>
              <a:rPr lang="cs-CZ" dirty="0" smtClean="0">
                <a:ea typeface="+mn-ea"/>
                <a:cs typeface="+mn-cs"/>
              </a:rPr>
              <a:t>nebyla řešena integrace </a:t>
            </a:r>
            <a:r>
              <a:rPr lang="cs-CZ" dirty="0">
                <a:ea typeface="+mn-ea"/>
                <a:cs typeface="+mn-cs"/>
              </a:rPr>
              <a:t>s ostatními provozovanými </a:t>
            </a:r>
            <a:r>
              <a:rPr lang="cs-CZ" dirty="0" smtClean="0">
                <a:ea typeface="+mn-ea"/>
                <a:cs typeface="+mn-cs"/>
              </a:rPr>
              <a:t>IS (např. manažerský informační systém)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 smtClean="0">
                <a:ea typeface="+mn-ea"/>
                <a:cs typeface="+mn-cs"/>
              </a:rPr>
              <a:t>Nebyla přijata strategie řešení pro integrovaný informační systém rezortu MPSV vč. </a:t>
            </a:r>
            <a:r>
              <a:rPr lang="cs-CZ" dirty="0" err="1" smtClean="0">
                <a:ea typeface="+mn-ea"/>
                <a:cs typeface="+mn-cs"/>
              </a:rPr>
              <a:t>agendových</a:t>
            </a:r>
            <a:r>
              <a:rPr lang="cs-CZ" dirty="0" smtClean="0">
                <a:ea typeface="+mn-ea"/>
                <a:cs typeface="+mn-cs"/>
              </a:rPr>
              <a:t> systémů od 1.1.2015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endParaRPr lang="cs-CZ" sz="1400" b="1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009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850106"/>
          </a:xfrm>
        </p:spPr>
        <p:txBody>
          <a:bodyPr/>
          <a:lstStyle/>
          <a:p>
            <a:r>
              <a:rPr lang="cs-CZ" dirty="0" smtClean="0"/>
              <a:t>Co bylo také zjištěno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68760"/>
            <a:ext cx="7560840" cy="4824536"/>
          </a:xfrm>
        </p:spPr>
        <p:txBody>
          <a:bodyPr/>
          <a:lstStyle/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 smtClean="0">
                <a:ea typeface="+mn-ea"/>
                <a:cs typeface="+mn-cs"/>
              </a:rPr>
              <a:t>MPSV </a:t>
            </a:r>
            <a:r>
              <a:rPr lang="cs-CZ" dirty="0">
                <a:ea typeface="+mn-ea"/>
                <a:cs typeface="+mn-cs"/>
              </a:rPr>
              <a:t>má pro zajištění jednotlivých oblastí (např. Spisová služba, Ekonomický IS, </a:t>
            </a:r>
            <a:r>
              <a:rPr lang="cs-CZ" dirty="0" err="1">
                <a:ea typeface="+mn-ea"/>
                <a:cs typeface="+mn-cs"/>
              </a:rPr>
              <a:t>Service</a:t>
            </a:r>
            <a:r>
              <a:rPr lang="cs-CZ" dirty="0">
                <a:ea typeface="+mn-ea"/>
                <a:cs typeface="+mn-cs"/>
              </a:rPr>
              <a:t>/</a:t>
            </a:r>
            <a:r>
              <a:rPr lang="cs-CZ" dirty="0" err="1">
                <a:ea typeface="+mn-ea"/>
                <a:cs typeface="+mn-cs"/>
              </a:rPr>
              <a:t>Help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 smtClean="0">
                <a:ea typeface="+mn-ea"/>
                <a:cs typeface="+mn-cs"/>
              </a:rPr>
              <a:t>desk</a:t>
            </a:r>
            <a:r>
              <a:rPr lang="cs-CZ" dirty="0" smtClean="0">
                <a:ea typeface="+mn-ea"/>
                <a:cs typeface="+mn-cs"/>
              </a:rPr>
              <a:t>, Ekonomický informační systém) licence </a:t>
            </a:r>
            <a:r>
              <a:rPr lang="cs-CZ" dirty="0">
                <a:ea typeface="+mn-ea"/>
                <a:cs typeface="+mn-cs"/>
              </a:rPr>
              <a:t>k několika různých informačním </a:t>
            </a:r>
            <a:r>
              <a:rPr lang="cs-CZ" dirty="0" smtClean="0">
                <a:ea typeface="+mn-ea"/>
                <a:cs typeface="+mn-cs"/>
              </a:rPr>
              <a:t>systémům a řádně neužívá žádný…..</a:t>
            </a:r>
          </a:p>
          <a:p>
            <a:pPr marL="0" lvl="1" indent="0">
              <a:buSzPct val="130000"/>
              <a:buNone/>
            </a:pPr>
            <a:r>
              <a:rPr lang="cs-CZ" dirty="0" smtClean="0">
                <a:ea typeface="+mn-ea"/>
                <a:cs typeface="+mn-cs"/>
              </a:rPr>
              <a:t>		…..možný vznik škody velkého rozsahu 			v řádech desítek až stovky miliónů korun 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 smtClean="0">
                <a:ea typeface="+mn-ea"/>
                <a:cs typeface="+mn-cs"/>
              </a:rPr>
              <a:t>Probíhá posouzení zjištěných skutečností s ohledem na možné podezření z trestněprávních deliktů.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endParaRPr lang="cs-CZ" dirty="0" smtClean="0">
              <a:ea typeface="+mn-ea"/>
              <a:cs typeface="+mn-cs"/>
            </a:endParaRP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endParaRPr lang="cs-CZ" dirty="0">
              <a:ea typeface="+mn-ea"/>
              <a:cs typeface="+mn-cs"/>
            </a:endParaRPr>
          </a:p>
          <a:p>
            <a:pPr lvl="1"/>
            <a:endParaRPr lang="cs-CZ" sz="1400" b="1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469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Zajištění kontinuity IT služeb MPSV </a:t>
            </a:r>
            <a:br>
              <a:rPr lang="cs-CZ" dirty="0" smtClean="0"/>
            </a:br>
            <a:r>
              <a:rPr lang="cs-CZ" dirty="0" smtClean="0"/>
              <a:t>pro následující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/>
              <a:t>Analýza věcných  omezení a rozhodnutí o právním rámci zajištění  kritických  IT služeb (provoz a rozvoj) po nezbytně nutnou dobu v roce </a:t>
            </a:r>
            <a:r>
              <a:rPr lang="cs-CZ" dirty="0" smtClean="0"/>
              <a:t>2014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 smtClean="0">
                <a:ea typeface="+mn-ea"/>
                <a:cs typeface="+mn-cs"/>
              </a:rPr>
              <a:t>Realizace zadávacích </a:t>
            </a:r>
            <a:r>
              <a:rPr lang="cs-CZ" dirty="0">
                <a:ea typeface="+mn-ea"/>
                <a:cs typeface="+mn-cs"/>
              </a:rPr>
              <a:t>řízení pro zajištění služeb pro období </a:t>
            </a:r>
            <a:r>
              <a:rPr lang="cs-CZ" dirty="0" smtClean="0"/>
              <a:t>v </a:t>
            </a:r>
            <a:r>
              <a:rPr lang="cs-CZ" dirty="0"/>
              <a:t>roce 2014 a následně od 1.1.2015 </a:t>
            </a:r>
            <a:endParaRPr lang="cs-CZ" sz="1400" b="1" dirty="0"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5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Krátkodobé cíle pro následující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 smtClean="0">
                <a:ea typeface="+mn-ea"/>
                <a:cs typeface="+mn-cs"/>
              </a:rPr>
              <a:t>Koordinace </a:t>
            </a:r>
            <a:r>
              <a:rPr lang="cs-CZ" dirty="0">
                <a:ea typeface="+mn-ea"/>
                <a:cs typeface="+mn-cs"/>
              </a:rPr>
              <a:t>realizace strategie stabilizace a rozvoje ICT v rámci </a:t>
            </a:r>
            <a:r>
              <a:rPr lang="cs-CZ" dirty="0" smtClean="0">
                <a:ea typeface="+mn-ea"/>
                <a:cs typeface="+mn-cs"/>
              </a:rPr>
              <a:t>celého resortu </a:t>
            </a:r>
            <a:r>
              <a:rPr lang="cs-CZ" dirty="0">
                <a:ea typeface="+mn-ea"/>
                <a:cs typeface="+mn-cs"/>
              </a:rPr>
              <a:t>MPSV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>
                <a:ea typeface="+mn-ea"/>
                <a:cs typeface="+mn-cs"/>
              </a:rPr>
              <a:t>Spolupráce s dalšími subjekty státní správy při realizaci rozvoje </a:t>
            </a:r>
            <a:r>
              <a:rPr lang="cs-CZ" dirty="0" smtClean="0">
                <a:ea typeface="+mn-ea"/>
                <a:cs typeface="+mn-cs"/>
              </a:rPr>
              <a:t>ICT</a:t>
            </a:r>
          </a:p>
          <a:p>
            <a:pPr marL="342900" lvl="1" indent="-342900">
              <a:buSzPct val="130000"/>
              <a:buFont typeface="Arial" panose="020B0604020202020204" pitchFamily="34" charset="0"/>
              <a:buChar char="•"/>
            </a:pPr>
            <a:r>
              <a:rPr lang="cs-CZ" dirty="0">
                <a:ea typeface="+mn-ea"/>
                <a:cs typeface="+mn-cs"/>
              </a:rPr>
              <a:t>Primárním úkolem je </a:t>
            </a:r>
            <a:r>
              <a:rPr lang="cs-CZ" dirty="0" smtClean="0">
                <a:ea typeface="+mn-ea"/>
                <a:cs typeface="+mn-cs"/>
              </a:rPr>
              <a:t>zahájení projektu „Integrovaný </a:t>
            </a:r>
            <a:r>
              <a:rPr lang="cs-CZ" dirty="0">
                <a:ea typeface="+mn-ea"/>
                <a:cs typeface="+mn-cs"/>
              </a:rPr>
              <a:t>informační systém </a:t>
            </a:r>
            <a:r>
              <a:rPr lang="cs-CZ" dirty="0" smtClean="0">
                <a:ea typeface="+mn-ea"/>
                <a:cs typeface="+mn-cs"/>
              </a:rPr>
              <a:t>rezortu MPSV“ pro řešení ekonomiky, personalistiky, ostatních podpůrných agend a systémů pro zajištění </a:t>
            </a:r>
            <a:r>
              <a:rPr lang="cs-CZ" dirty="0" smtClean="0"/>
              <a:t>výplat </a:t>
            </a:r>
            <a:r>
              <a:rPr lang="cs-CZ" dirty="0"/>
              <a:t>nepojistných sociálních dávek </a:t>
            </a:r>
            <a:endParaRPr lang="cs-CZ" dirty="0">
              <a:ea typeface="+mn-ea"/>
              <a:cs typeface="+mn-cs"/>
            </a:endParaRPr>
          </a:p>
          <a:p>
            <a:pPr marL="342900" lvl="1" indent="-342900">
              <a:buSzPct val="130000"/>
              <a:buChar char="•"/>
            </a:pPr>
            <a:endParaRPr lang="cs-CZ" sz="1400" b="1" dirty="0"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97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Předvádění na obrazovce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Prezentace aplikace PowerPoint</vt:lpstr>
      <vt:lpstr>Prověření stavu IT na MPSV</vt:lpstr>
      <vt:lpstr>Průběh prověřování </vt:lpstr>
      <vt:lpstr>Složité dodavatelské vztahy</vt:lpstr>
      <vt:lpstr>Stav zásadních IT služeb</vt:lpstr>
      <vt:lpstr>Na některé kroky je již pozdě</vt:lpstr>
      <vt:lpstr>Co bylo také zjištěno</vt:lpstr>
      <vt:lpstr>Zajištění kontinuity IT služeb MPSV  pro následující období</vt:lpstr>
      <vt:lpstr>Krátkodobé cíle pro následující období</vt:lpstr>
      <vt:lpstr>Dlouhodobé cíle IT na MPSV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2014-02-11T10:01:54Z</dcterms:created>
  <dcterms:modified xsi:type="dcterms:W3CDTF">2014-04-15T10:25:11Z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