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72" r:id="rId4"/>
    <p:sldId id="259" r:id="rId5"/>
    <p:sldId id="271" r:id="rId6"/>
    <p:sldId id="273" r:id="rId7"/>
    <p:sldId id="274" r:id="rId8"/>
    <p:sldId id="275" r:id="rId9"/>
    <p:sldId id="276" r:id="rId10"/>
    <p:sldId id="277" r:id="rId11"/>
    <p:sldId id="278" r:id="rId12"/>
    <p:sldId id="270" r:id="rId13"/>
    <p:sldId id="269" r:id="rId14"/>
  </p:sldIdLst>
  <p:sldSz cx="9144000" cy="6858000" type="screen4x3"/>
  <p:notesSz cx="6805613" cy="99393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3D0A319-C1EB-4B60-8E3A-3ED2FE2A5B3B}" type="datetimeFigureOut">
              <a:rPr lang="cs-CZ"/>
              <a:pPr>
                <a:defRPr/>
              </a:pPr>
              <a:t>14.5.2012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06CD67C-B7B1-45D2-B7ED-BC8CAEB6F6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488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649029F-4EBA-466A-B164-5EE6A1E70118}" type="datetimeFigureOut">
              <a:rPr lang="cs-CZ"/>
              <a:pPr>
                <a:defRPr/>
              </a:pPr>
              <a:t>14.5.2012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3595C80-B905-4910-AF25-B14CC3E8F5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5226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17411" name="Zástupný symbol pro číslo snímku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C4FB04-3C6E-4EE9-8AE7-A06C1D1257E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F83B4B-49F6-4DA9-8235-05C1D91142F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E0257E-7139-4958-B22B-F27D946694B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5B1718C-AA28-4299-8D3C-6168F9F471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938984A-F155-4459-932F-96C51695F1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9A7DC0D-506A-4DD8-89F3-20168F76D7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1231BBE-5301-4479-9FA2-897B7285B6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7F63EE1-351C-4A1C-A17D-6476825CBB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8ACB3B6-2798-4E84-9017-B330AA888A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0E05336-4712-40E6-AF00-CC975004FB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5976E32-8E76-4ECA-BD06-54E05F30A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  <p:bldP spid="5" grpId="0" autoUpdateAnimBg="0"/>
      <p:bldP spid="6" grpId="0" autoUpdateAnimBg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16D3F26-5168-441C-B864-C9CB9E5B19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AD47040-D4EF-4A8D-9542-29BA776394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A89A97A-886B-4379-BA2E-BFCABC67A8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2277A16-AB82-4A2D-BDAE-0EA9F521D7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4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CZ/10/LLP-LdV/PS/134080</a:t>
            </a:r>
          </a:p>
        </p:txBody>
      </p:sp>
      <p:sp>
        <p:nvSpPr>
          <p:cNvPr id="354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03D1EA8B-2B1D-41B2-AF66-C33D4307DB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6" grpId="0"/>
      <p:bldP spid="35430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43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5430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1"/>
          <p:cNvSpPr txBox="1">
            <a:spLocks noChangeArrowheads="1"/>
          </p:cNvSpPr>
          <p:nvPr/>
        </p:nvSpPr>
        <p:spPr bwMode="auto">
          <a:xfrm>
            <a:off x="1187624" y="5229200"/>
            <a:ext cx="7559501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 algn="ctr">
              <a:spcBef>
                <a:spcPct val="50000"/>
              </a:spcBef>
              <a:buNone/>
            </a:pPr>
            <a:r>
              <a:rPr lang="cs-CZ" sz="2000" b="1" dirty="0">
                <a:solidFill>
                  <a:srgbClr val="0033CC"/>
                </a:solidFill>
              </a:rPr>
              <a:t>Úřad práce České republiky</a:t>
            </a:r>
          </a:p>
          <a:p>
            <a:pPr marL="0" indent="0" algn="ctr">
              <a:spcBef>
                <a:spcPct val="50000"/>
              </a:spcBef>
              <a:buNone/>
            </a:pPr>
            <a:r>
              <a:rPr lang="cs-CZ" sz="2000" b="1" dirty="0">
                <a:solidFill>
                  <a:srgbClr val="0033CC"/>
                </a:solidFill>
              </a:rPr>
              <a:t>Krajská pobočka v Brně</a:t>
            </a:r>
            <a:endParaRPr lang="cs-CZ" sz="2000" b="1" dirty="0">
              <a:solidFill>
                <a:srgbClr val="0033CC"/>
              </a:solidFill>
            </a:endParaRPr>
          </a:p>
        </p:txBody>
      </p:sp>
      <p:sp>
        <p:nvSpPr>
          <p:cNvPr id="16386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1403350" y="2205038"/>
            <a:ext cx="6486525" cy="1439862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rgbClr val="990000"/>
                </a:solidFill>
              </a:rPr>
              <a:t>Výsledky průzkumu zaměstnanosti </a:t>
            </a:r>
            <a:br>
              <a:rPr lang="cs-CZ" sz="3600" b="1" dirty="0" smtClean="0">
                <a:solidFill>
                  <a:srgbClr val="990000"/>
                </a:solidFill>
              </a:rPr>
            </a:br>
            <a:r>
              <a:rPr lang="cs-CZ" sz="3600" b="1" dirty="0" smtClean="0">
                <a:solidFill>
                  <a:srgbClr val="990000"/>
                </a:solidFill>
              </a:rPr>
              <a:t>v Jihomoravském kraji</a:t>
            </a:r>
            <a:endParaRPr lang="en-GB" sz="3600" b="1" dirty="0" smtClean="0">
              <a:solidFill>
                <a:srgbClr val="990000"/>
              </a:solidFill>
            </a:endParaRPr>
          </a:p>
        </p:txBody>
      </p:sp>
      <p:sp>
        <p:nvSpPr>
          <p:cNvPr id="16387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6248400" y="6381750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CZ/10/LLP-LdV/PS/134080</a:t>
            </a:r>
          </a:p>
        </p:txBody>
      </p:sp>
      <p:pic>
        <p:nvPicPr>
          <p:cNvPr id="16388" name="Picture 2" descr="C:\Documents and Settings\Roman\Plocha\progr-lifelong-tif\DEF flag-logoeac-LLP_CS.t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214313"/>
            <a:ext cx="19081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Obrázek 2" descr="14 Cizinci na trhu práce 201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850"/>
            <a:ext cx="9144000" cy="646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33821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</a:rPr>
              <a:t>Shrnutí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endParaRPr lang="cs-CZ" sz="2200" dirty="0"/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Nezaměstnanost v Jihomoravském kraji bude v nejbližším období stagnovat nebo mírně klesat.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Pokračuje přesun zaměstnanosti do terciární sféry.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Podíl cizinců na trhu práce v kraji opět poroste, JMK (zejména město Brno) je pro cizince atraktivní.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Úkolem hospodářské politiky zůstává i nadále dohled nad tím, aby výroby nově přiváděné do Jihomoravského kraje odpovídaly kvalifikační úrovni místní pracovní síly (sladění nabídky a poptávky).</a:t>
            </a:r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4965613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sah 2"/>
          <p:cNvSpPr>
            <a:spLocks noGrp="1"/>
          </p:cNvSpPr>
          <p:nvPr>
            <p:ph/>
          </p:nvPr>
        </p:nvSpPr>
        <p:spPr>
          <a:xfrm>
            <a:off x="928688" y="274638"/>
            <a:ext cx="8001000" cy="5851525"/>
          </a:xfrm>
        </p:spPr>
        <p:txBody>
          <a:bodyPr/>
          <a:lstStyle/>
          <a:p>
            <a:pPr>
              <a:buFontTx/>
              <a:buNone/>
            </a:pPr>
            <a:endParaRPr lang="cs-CZ" dirty="0" smtClean="0"/>
          </a:p>
          <a:p>
            <a:pPr>
              <a:buFontTx/>
              <a:buNone/>
            </a:pPr>
            <a:endParaRPr lang="cs-CZ" dirty="0" smtClean="0"/>
          </a:p>
          <a:p>
            <a:pPr>
              <a:buFontTx/>
              <a:buNone/>
            </a:pPr>
            <a:r>
              <a:rPr lang="en-US" dirty="0" smtClean="0">
                <a:solidFill>
                  <a:srgbClr val="990000"/>
                </a:solidFill>
              </a:rPr>
              <a:t>‘This project has been funded with support from the European Commission.</a:t>
            </a:r>
            <a:br>
              <a:rPr lang="en-US" dirty="0" smtClean="0">
                <a:solidFill>
                  <a:srgbClr val="990000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This publication [communication] reflects the views only of the author, and the Commission cannot be held responsible for any use which may be made of the information contained therein.’</a:t>
            </a:r>
            <a:endParaRPr lang="cs-CZ" dirty="0" smtClean="0">
              <a:solidFill>
                <a:srgbClr val="990000"/>
              </a:solidFill>
            </a:endParaRPr>
          </a:p>
        </p:txBody>
      </p:sp>
      <p:sp>
        <p:nvSpPr>
          <p:cNvPr id="30722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248400" y="6381750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CZ/10/LLP-LdV/PS/134080</a:t>
            </a:r>
          </a:p>
        </p:txBody>
      </p:sp>
      <p:pic>
        <p:nvPicPr>
          <p:cNvPr id="30723" name="Picture 2" descr="C:\Documents and Settings\Roman\Plocha\progr-lifelong-tif\DEF flag-logoeac-LLP_CS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14313"/>
            <a:ext cx="19081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sah 4"/>
          <p:cNvSpPr>
            <a:spLocks noGrp="1"/>
          </p:cNvSpPr>
          <p:nvPr>
            <p:ph/>
          </p:nvPr>
        </p:nvSpPr>
        <p:spPr>
          <a:xfrm>
            <a:off x="785813" y="274638"/>
            <a:ext cx="7900987" cy="5851525"/>
          </a:xfrm>
        </p:spPr>
        <p:txBody>
          <a:bodyPr/>
          <a:lstStyle/>
          <a:p>
            <a:pPr>
              <a:buFontTx/>
              <a:buNone/>
            </a:pPr>
            <a:endParaRPr lang="cs-CZ" dirty="0" smtClean="0"/>
          </a:p>
          <a:p>
            <a:pPr>
              <a:buFontTx/>
              <a:buNone/>
            </a:pPr>
            <a:endParaRPr lang="cs-CZ" dirty="0" smtClean="0"/>
          </a:p>
          <a:p>
            <a:pPr>
              <a:buFontTx/>
              <a:buNone/>
            </a:pPr>
            <a:endParaRPr lang="cs-CZ" dirty="0" smtClean="0"/>
          </a:p>
          <a:p>
            <a:pPr algn="ctr">
              <a:buFontTx/>
              <a:buNone/>
            </a:pPr>
            <a:endParaRPr lang="cs-CZ" sz="2400" b="1" dirty="0" smtClean="0">
              <a:solidFill>
                <a:srgbClr val="000099"/>
              </a:solidFill>
            </a:endParaRPr>
          </a:p>
          <a:p>
            <a:pPr algn="ctr">
              <a:buFontTx/>
              <a:buNone/>
            </a:pPr>
            <a:r>
              <a:rPr lang="cs-CZ" sz="4000" b="1" dirty="0" smtClean="0">
                <a:solidFill>
                  <a:srgbClr val="990000"/>
                </a:solidFill>
              </a:rPr>
              <a:t>Děkuji za pozornost!</a:t>
            </a:r>
            <a:endParaRPr lang="cs-CZ" sz="4000" b="1" dirty="0" smtClean="0">
              <a:solidFill>
                <a:srgbClr val="990000"/>
              </a:solidFill>
            </a:endParaRPr>
          </a:p>
          <a:p>
            <a:pPr>
              <a:buFontTx/>
              <a:buNone/>
            </a:pPr>
            <a:endParaRPr lang="cs-CZ" dirty="0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endParaRPr lang="cs-CZ" sz="1200" dirty="0" smtClean="0">
              <a:solidFill>
                <a:srgbClr val="000099"/>
              </a:solidFill>
            </a:endParaRPr>
          </a:p>
          <a:p>
            <a:pPr marL="0" indent="0" algn="ctr">
              <a:spcBef>
                <a:spcPct val="50000"/>
              </a:spcBef>
              <a:buNone/>
            </a:pPr>
            <a:r>
              <a:rPr lang="cs-CZ" sz="2000" b="1" dirty="0" smtClean="0">
                <a:solidFill>
                  <a:srgbClr val="0033CC"/>
                </a:solidFill>
              </a:rPr>
              <a:t>Úřad práce České republiky</a:t>
            </a:r>
            <a:endParaRPr lang="cs-CZ" sz="2000" b="1" dirty="0">
              <a:solidFill>
                <a:srgbClr val="0033CC"/>
              </a:solidFill>
            </a:endParaRPr>
          </a:p>
          <a:p>
            <a:pPr marL="0" indent="0" algn="ctr">
              <a:spcBef>
                <a:spcPct val="50000"/>
              </a:spcBef>
              <a:buNone/>
            </a:pPr>
            <a:r>
              <a:rPr lang="cs-CZ" sz="2000" b="1" dirty="0" smtClean="0">
                <a:solidFill>
                  <a:srgbClr val="0033CC"/>
                </a:solidFill>
              </a:rPr>
              <a:t>Krajská pobočka v Brně</a:t>
            </a:r>
            <a:endParaRPr lang="cs-CZ" sz="2000" b="1" dirty="0">
              <a:solidFill>
                <a:srgbClr val="0033CC"/>
              </a:solidFill>
            </a:endParaRPr>
          </a:p>
          <a:p>
            <a:pPr>
              <a:buFontTx/>
              <a:buNone/>
            </a:pPr>
            <a:endParaRPr lang="cs-CZ" dirty="0" smtClean="0"/>
          </a:p>
        </p:txBody>
      </p:sp>
      <p:sp>
        <p:nvSpPr>
          <p:cNvPr id="3174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248400" y="6381750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CZ/10/LLP-LdV/PS/134080</a:t>
            </a:r>
          </a:p>
        </p:txBody>
      </p:sp>
      <p:pic>
        <p:nvPicPr>
          <p:cNvPr id="31747" name="Picture 2" descr="C:\Documents and Settings\Roman\Plocha\progr-lifelong-tif\DEF flag-logoeac-LLP_CS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14313"/>
            <a:ext cx="19081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2627313" y="285750"/>
            <a:ext cx="5776912" cy="982663"/>
          </a:xfrm>
        </p:spPr>
        <p:txBody>
          <a:bodyPr/>
          <a:lstStyle/>
          <a:p>
            <a:pPr algn="l"/>
            <a:r>
              <a:rPr lang="cs-CZ" sz="4000" b="1" smtClean="0">
                <a:solidFill>
                  <a:srgbClr val="990000"/>
                </a:solidFill>
              </a:rPr>
              <a:t>Základní informace</a:t>
            </a:r>
            <a:endParaRPr lang="en-GB" sz="4000" b="1" dirty="0" smtClean="0">
              <a:solidFill>
                <a:srgbClr val="990000"/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1116013" y="1484313"/>
            <a:ext cx="7777162" cy="4824412"/>
          </a:xfrm>
        </p:spPr>
        <p:txBody>
          <a:bodyPr/>
          <a:lstStyle/>
          <a:p>
            <a:pPr algn="just"/>
            <a:r>
              <a:rPr lang="cs-CZ" dirty="0" smtClean="0"/>
              <a:t>Region:</a:t>
            </a:r>
            <a:r>
              <a:rPr lang="en-GB" dirty="0" smtClean="0"/>
              <a:t> </a:t>
            </a:r>
            <a:r>
              <a:rPr lang="cs-CZ" dirty="0" smtClean="0"/>
              <a:t>Jihomoravský kraj</a:t>
            </a:r>
            <a:endParaRPr lang="cs-CZ" dirty="0" smtClean="0"/>
          </a:p>
          <a:p>
            <a:r>
              <a:rPr lang="cs-CZ" dirty="0" smtClean="0"/>
              <a:t>Spolupráce s Krajským úřadem Jihomoravského kraje</a:t>
            </a:r>
            <a:endParaRPr lang="cs-CZ" dirty="0" smtClean="0"/>
          </a:p>
          <a:p>
            <a:pPr algn="just"/>
            <a:r>
              <a:rPr lang="cs-CZ" dirty="0" smtClean="0"/>
              <a:t>Rozhodný okamžik: </a:t>
            </a:r>
            <a:r>
              <a:rPr lang="cs-CZ" dirty="0" smtClean="0"/>
              <a:t>31.12.2011</a:t>
            </a:r>
          </a:p>
          <a:p>
            <a:pPr algn="just"/>
            <a:r>
              <a:rPr lang="cs-CZ" dirty="0" smtClean="0"/>
              <a:t>Doba realizace průzkumu: od 23.1</a:t>
            </a:r>
            <a:r>
              <a:rPr lang="cs-CZ" dirty="0" smtClean="0"/>
              <a:t>. </a:t>
            </a:r>
            <a:r>
              <a:rPr lang="cs-CZ" dirty="0" smtClean="0"/>
              <a:t>do </a:t>
            </a:r>
            <a:r>
              <a:rPr lang="cs-CZ" dirty="0" smtClean="0"/>
              <a:t>30.3.2012</a:t>
            </a:r>
            <a:endParaRPr lang="en-GB" dirty="0" smtClean="0"/>
          </a:p>
          <a:p>
            <a:pPr algn="just"/>
            <a:r>
              <a:rPr lang="cs-CZ" dirty="0" smtClean="0"/>
              <a:t>Obesláno 3 </a:t>
            </a:r>
            <a:r>
              <a:rPr lang="cs-CZ" dirty="0" smtClean="0"/>
              <a:t>744 </a:t>
            </a:r>
            <a:r>
              <a:rPr lang="cs-CZ" dirty="0" smtClean="0"/>
              <a:t>zaměstnavatelů</a:t>
            </a:r>
            <a:r>
              <a:rPr lang="en-GB" dirty="0" smtClean="0"/>
              <a:t>, </a:t>
            </a:r>
            <a:r>
              <a:rPr lang="cs-CZ" dirty="0" smtClean="0"/>
              <a:t>návratnost </a:t>
            </a:r>
            <a:r>
              <a:rPr lang="en-GB" b="1" dirty="0" smtClean="0">
                <a:solidFill>
                  <a:srgbClr val="FF0000"/>
                </a:solidFill>
              </a:rPr>
              <a:t>7</a:t>
            </a:r>
            <a:r>
              <a:rPr lang="cs-CZ" b="1" dirty="0" smtClean="0">
                <a:solidFill>
                  <a:srgbClr val="FF0000"/>
                </a:solidFill>
              </a:rPr>
              <a:t>9,6</a:t>
            </a:r>
            <a:r>
              <a:rPr lang="en-GB" b="1" dirty="0" smtClean="0">
                <a:solidFill>
                  <a:srgbClr val="FF0000"/>
                </a:solidFill>
              </a:rPr>
              <a:t> %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(vráceno 2 981 dotazníků)</a:t>
            </a:r>
            <a:endParaRPr lang="en-GB" b="1" dirty="0" smtClean="0"/>
          </a:p>
        </p:txBody>
      </p:sp>
      <p:sp>
        <p:nvSpPr>
          <p:cNvPr id="1843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248400" y="6381750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CZ/10/LLP-LdV/PS/134080</a:t>
            </a:r>
          </a:p>
        </p:txBody>
      </p:sp>
      <p:pic>
        <p:nvPicPr>
          <p:cNvPr id="18436" name="Picture 2" descr="C:\Documents and Settings\Roman\Plocha\progr-lifelong-tif\DEF flag-logoeac-LLP_CS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14313"/>
            <a:ext cx="19081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642939" y="857250"/>
            <a:ext cx="8043862" cy="987574"/>
          </a:xfrm>
        </p:spPr>
        <p:txBody>
          <a:bodyPr/>
          <a:lstStyle/>
          <a:p>
            <a:pPr algn="l"/>
            <a:r>
              <a:rPr lang="cs-CZ" sz="4000" b="1" dirty="0" smtClean="0">
                <a:solidFill>
                  <a:srgbClr val="990000"/>
                </a:solidFill>
              </a:rPr>
              <a:t>Výstupy dotazníkového průzkumu</a:t>
            </a:r>
            <a:endParaRPr lang="en-GB" sz="4000" b="1" dirty="0" smtClean="0">
              <a:solidFill>
                <a:srgbClr val="99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276871"/>
            <a:ext cx="8641655" cy="4031853"/>
          </a:xfrm>
        </p:spPr>
        <p:txBody>
          <a:bodyPr/>
          <a:lstStyle/>
          <a:p>
            <a:pPr algn="just">
              <a:defRPr/>
            </a:pPr>
            <a:r>
              <a:rPr lang="cs-CZ" dirty="0" smtClean="0"/>
              <a:t>Celkový počet zaměstnanců u respondentů: </a:t>
            </a:r>
            <a:r>
              <a:rPr lang="cs-CZ" b="1" dirty="0" smtClean="0"/>
              <a:t>220 578</a:t>
            </a:r>
          </a:p>
          <a:p>
            <a:pPr algn="just">
              <a:defRPr/>
            </a:pPr>
            <a:r>
              <a:rPr lang="cs-CZ" dirty="0" smtClean="0"/>
              <a:t>Podíl žen: </a:t>
            </a:r>
            <a:r>
              <a:rPr lang="cs-CZ" dirty="0" smtClean="0"/>
              <a:t>49,1 %</a:t>
            </a:r>
          </a:p>
          <a:p>
            <a:pPr algn="just">
              <a:defRPr/>
            </a:pPr>
            <a:r>
              <a:rPr lang="cs-CZ" dirty="0" smtClean="0"/>
              <a:t>Podíl cizinců: </a:t>
            </a:r>
            <a:r>
              <a:rPr lang="cs-CZ" dirty="0" smtClean="0"/>
              <a:t>3,2 %</a:t>
            </a:r>
          </a:p>
          <a:p>
            <a:pPr algn="just">
              <a:defRPr/>
            </a:pPr>
            <a:r>
              <a:rPr lang="cs-CZ" dirty="0" smtClean="0"/>
              <a:t>Podíl částečných pracovních úvazků: </a:t>
            </a:r>
            <a:r>
              <a:rPr lang="cs-CZ" dirty="0" smtClean="0"/>
              <a:t>8,1 %</a:t>
            </a:r>
          </a:p>
        </p:txBody>
      </p:sp>
      <p:sp>
        <p:nvSpPr>
          <p:cNvPr id="2355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248400" y="6381750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CZ/10/LLP-LdV/PS/134080</a:t>
            </a:r>
          </a:p>
        </p:txBody>
      </p:sp>
      <p:pic>
        <p:nvPicPr>
          <p:cNvPr id="23556" name="Picture 2" descr="C:\Documents and Settings\Roman\Plocha\progr-lifelong-tif\DEF flag-logoeac-LLP_CS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14313"/>
            <a:ext cx="19081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2551113" y="274638"/>
            <a:ext cx="6341367" cy="1143000"/>
          </a:xfrm>
        </p:spPr>
        <p:txBody>
          <a:bodyPr/>
          <a:lstStyle/>
          <a:p>
            <a:pPr algn="l"/>
            <a:r>
              <a:rPr lang="cs-CZ" sz="4000" b="1" dirty="0" smtClean="0">
                <a:solidFill>
                  <a:srgbClr val="990000"/>
                </a:solidFill>
              </a:rPr>
              <a:t>Regionální struktura dotazníkového průzkumu</a:t>
            </a:r>
            <a:endParaRPr lang="en-GB" sz="4000" b="1" dirty="0" smtClean="0">
              <a:solidFill>
                <a:srgbClr val="990000"/>
              </a:solidFill>
            </a:endParaRP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1116013" y="1484313"/>
            <a:ext cx="7704137" cy="4824412"/>
          </a:xfrm>
        </p:spPr>
        <p:txBody>
          <a:bodyPr/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19459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248400" y="6381750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CZ/10/LLP-LdV/PS/134080</a:t>
            </a:r>
          </a:p>
        </p:txBody>
      </p:sp>
      <p:pic>
        <p:nvPicPr>
          <p:cNvPr id="19460" name="Picture 2" descr="C:\Documents and Settings\Roman\Plocha\progr-lifelong-tif\DEF flag-logoeac-LLP_CS.t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214313"/>
            <a:ext cx="19081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184262"/>
              </p:ext>
            </p:extLst>
          </p:nvPr>
        </p:nvGraphicFramePr>
        <p:xfrm>
          <a:off x="1043608" y="1556792"/>
          <a:ext cx="7272808" cy="4390165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2727301"/>
                <a:gridCol w="2045478"/>
                <a:gridCol w="2500029"/>
              </a:tblGrid>
              <a:tr h="843478">
                <a:tc>
                  <a:txBody>
                    <a:bodyPr/>
                    <a:lstStyle/>
                    <a:p>
                      <a:r>
                        <a:rPr lang="cs-CZ" sz="140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region</a:t>
                      </a:r>
                      <a:endParaRPr lang="en-US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Počet respondentů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Podíl na celku (%)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8681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Blansko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273</a:t>
                      </a:r>
                      <a:endParaRPr lang="en-US" sz="1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9,1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8681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Brno – město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1354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45,3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8681">
                <a:tc>
                  <a:txBody>
                    <a:bodyPr/>
                    <a:lstStyle/>
                    <a:p>
                      <a:r>
                        <a:rPr lang="cs-CZ" dirty="0" smtClean="0"/>
                        <a:t>Brno - venkov</a:t>
                      </a:r>
                      <a:endParaRPr lang="cs-CZ" dirty="0"/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386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12,9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8681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Břeclav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240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8,0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8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Hodonín</a:t>
                      </a:r>
                      <a:endParaRPr lang="en-US" sz="1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kern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303</a:t>
                      </a:r>
                      <a:endParaRPr lang="en-US" sz="1600" kern="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kern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10,1</a:t>
                      </a:r>
                      <a:endParaRPr lang="en-US" sz="1600" kern="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9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Vyškov</a:t>
                      </a:r>
                      <a:endParaRPr lang="en-US" sz="1600" kern="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218</a:t>
                      </a:r>
                      <a:endParaRPr lang="en-US" sz="1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7,3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37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Znojmo</a:t>
                      </a:r>
                      <a:endParaRPr lang="en-US" sz="1600" kern="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214</a:t>
                      </a:r>
                      <a:endParaRPr lang="en-US" sz="1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7,2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2551113" y="274638"/>
            <a:ext cx="6135687" cy="1143000"/>
          </a:xfrm>
        </p:spPr>
        <p:txBody>
          <a:bodyPr/>
          <a:lstStyle/>
          <a:p>
            <a:pPr algn="l"/>
            <a:r>
              <a:rPr lang="cs-CZ" sz="4000" b="1" dirty="0" smtClean="0">
                <a:solidFill>
                  <a:srgbClr val="990000"/>
                </a:solidFill>
              </a:rPr>
              <a:t>Sektorová struktura</a:t>
            </a:r>
            <a:endParaRPr lang="en-GB" sz="4000" b="1" dirty="0" smtClean="0">
              <a:solidFill>
                <a:srgbClr val="990000"/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>
          <a:xfrm>
            <a:off x="1116013" y="1484313"/>
            <a:ext cx="7704137" cy="4824412"/>
          </a:xfrm>
        </p:spPr>
        <p:txBody>
          <a:bodyPr/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2150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248400" y="6381750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CZ/10/LLP-LdV/PS/134080</a:t>
            </a:r>
          </a:p>
        </p:txBody>
      </p:sp>
      <p:pic>
        <p:nvPicPr>
          <p:cNvPr id="21508" name="Picture 2" descr="C:\Documents and Settings\Roman\Plocha\progr-lifelong-tif\DEF flag-logoeac-LLP_CS.t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214313"/>
            <a:ext cx="19081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502291"/>
              </p:ext>
            </p:extLst>
          </p:nvPr>
        </p:nvGraphicFramePr>
        <p:xfrm>
          <a:off x="1043607" y="1556793"/>
          <a:ext cx="7344817" cy="3888433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2688426"/>
                <a:gridCol w="2131610"/>
                <a:gridCol w="2524781"/>
              </a:tblGrid>
              <a:tr h="876317">
                <a:tc>
                  <a:txBody>
                    <a:bodyPr/>
                    <a:lstStyle/>
                    <a:p>
                      <a:r>
                        <a:rPr lang="cs-CZ" sz="1400" noProof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sector</a:t>
                      </a:r>
                      <a:endParaRPr lang="en-US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Počet</a:t>
                      </a:r>
                      <a:r>
                        <a:rPr lang="cs-CZ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zaměstnanců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Podíl na celkové zaměstnanosti (%)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4803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I. sektor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(zemědělství a lesnictví)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5626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2,6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48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II. Sektor (průmysl a stavebnictví)</a:t>
                      </a:r>
                      <a:endParaRPr lang="en-US" sz="1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84017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38,1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4803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III. Sektor</a:t>
                      </a:r>
                      <a:r>
                        <a:rPr lang="cs-CZ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(ostatní odvětví NH)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130935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59,3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7707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NH celkem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220578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100,0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cs-CZ" dirty="0" smtClean="0">
                <a:solidFill>
                  <a:srgbClr val="990000"/>
                </a:solidFill>
                <a:latin typeface="Arial" charset="0"/>
                <a:cs typeface="Arial" charset="0"/>
              </a:rPr>
              <a:t>Reprezentativnost průzkumu</a:t>
            </a:r>
            <a:endParaRPr lang="en-US" dirty="0" smtClean="0">
              <a:solidFill>
                <a:srgbClr val="99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071016"/>
              </p:ext>
            </p:extLst>
          </p:nvPr>
        </p:nvGraphicFramePr>
        <p:xfrm>
          <a:off x="250825" y="1628775"/>
          <a:ext cx="8496300" cy="3709987"/>
        </p:xfrm>
        <a:graphic>
          <a:graphicData uri="http://schemas.openxmlformats.org/drawingml/2006/table">
            <a:tbl>
              <a:tblPr/>
              <a:tblGrid>
                <a:gridCol w="3528125"/>
                <a:gridCol w="1656059"/>
                <a:gridCol w="1728061"/>
                <a:gridCol w="1584055"/>
              </a:tblGrid>
              <a:tr h="3572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+mn-lt"/>
                        </a:rPr>
                        <a:t>Sektory a odvětví  (CZ-NACE)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latin typeface="+mn-lt"/>
                        </a:rPr>
                        <a:t>Počet zaměstnaných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latin typeface="+mn-lt"/>
                        </a:rPr>
                        <a:t>Dotazníkové šetření/celkem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3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+mn-lt"/>
                        </a:rPr>
                        <a:t>celkem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+mn-lt"/>
                        </a:rPr>
                        <a:t>dotazníkové šetření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588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latin typeface="+mn-lt"/>
                        </a:rPr>
                        <a:t>  I</a:t>
                      </a:r>
                      <a:r>
                        <a:rPr lang="cs-CZ" sz="1600" b="1" i="0" u="none" strike="noStrike" dirty="0">
                          <a:latin typeface="+mn-lt"/>
                        </a:rPr>
                        <a:t>. </a:t>
                      </a:r>
                      <a:r>
                        <a:rPr lang="cs-CZ" sz="1600" b="1" i="0" u="none" strike="noStrike" dirty="0" smtClean="0">
                          <a:latin typeface="+mn-lt"/>
                        </a:rPr>
                        <a:t>sektor</a:t>
                      </a:r>
                      <a:endParaRPr lang="cs-CZ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+mn-lt"/>
                          <a:ea typeface="Times New Roman"/>
                          <a:cs typeface="Times New Roman"/>
                        </a:rPr>
                        <a:t>15,5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5,7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36,8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588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latin typeface="+mn-lt"/>
                        </a:rPr>
                        <a:t>  II</a:t>
                      </a:r>
                      <a:r>
                        <a:rPr lang="cs-CZ" sz="1600" b="1" i="0" u="none" strike="noStrike" dirty="0">
                          <a:latin typeface="+mn-lt"/>
                        </a:rPr>
                        <a:t>. </a:t>
                      </a:r>
                      <a:r>
                        <a:rPr lang="cs-CZ" sz="1600" b="1" i="0" u="none" strike="noStrike" dirty="0" smtClean="0">
                          <a:latin typeface="+mn-lt"/>
                        </a:rPr>
                        <a:t>sektor</a:t>
                      </a:r>
                      <a:endParaRPr lang="cs-CZ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+mn-lt"/>
                          <a:ea typeface="Times New Roman"/>
                          <a:cs typeface="Times New Roman"/>
                        </a:rPr>
                        <a:t>191,0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84,0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44,0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1" u="none" strike="noStrike" dirty="0" smtClean="0">
                          <a:latin typeface="+mn-lt"/>
                        </a:rPr>
                        <a:t>průmysl</a:t>
                      </a:r>
                      <a:endParaRPr lang="cs-CZ" sz="1600" b="0" i="1" u="none" strike="noStrike" dirty="0">
                        <a:latin typeface="+mn-lt"/>
                      </a:endParaRPr>
                    </a:p>
                  </a:txBody>
                  <a:tcPr marL="114291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i="1" dirty="0">
                          <a:latin typeface="+mn-lt"/>
                          <a:ea typeface="Times New Roman"/>
                          <a:cs typeface="Times New Roman"/>
                        </a:rPr>
                        <a:t>145,0</a:t>
                      </a: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74,4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51,3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17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1" u="none" strike="noStrike" dirty="0" smtClean="0">
                          <a:latin typeface="+mn-lt"/>
                        </a:rPr>
                        <a:t>stavebnictví</a:t>
                      </a:r>
                      <a:endParaRPr lang="cs-CZ" sz="1600" b="0" i="1" u="none" strike="noStrike" dirty="0">
                        <a:latin typeface="+mn-lt"/>
                      </a:endParaRPr>
                    </a:p>
                  </a:txBody>
                  <a:tcPr marL="114291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i="1">
                          <a:latin typeface="+mn-lt"/>
                          <a:ea typeface="Times New Roman"/>
                          <a:cs typeface="Times New Roman"/>
                        </a:rPr>
                        <a:t>46,1</a:t>
                      </a: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9,6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20,8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588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latin typeface="+mn-lt"/>
                        </a:rPr>
                        <a:t>  III</a:t>
                      </a:r>
                      <a:r>
                        <a:rPr lang="cs-CZ" sz="1600" b="1" i="0" u="none" strike="noStrike" dirty="0">
                          <a:latin typeface="+mn-lt"/>
                        </a:rPr>
                        <a:t>. </a:t>
                      </a:r>
                      <a:r>
                        <a:rPr lang="cs-CZ" sz="1600" b="1" i="0" u="none" strike="noStrike" dirty="0" smtClean="0">
                          <a:latin typeface="+mn-lt"/>
                        </a:rPr>
                        <a:t>sektor</a:t>
                      </a:r>
                      <a:endParaRPr lang="cs-CZ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+mn-lt"/>
                          <a:ea typeface="Times New Roman"/>
                          <a:cs typeface="Times New Roman"/>
                        </a:rPr>
                        <a:t>322,8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130,9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40,6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588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latin typeface="+mn-lt"/>
                        </a:rPr>
                        <a:t>  Celkem</a:t>
                      </a:r>
                      <a:endParaRPr lang="cs-CZ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+mn-lt"/>
                          <a:ea typeface="Times New Roman"/>
                          <a:cs typeface="Times New Roman"/>
                        </a:rPr>
                        <a:t>527,1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220,6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41,9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8105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50" y="928688"/>
            <a:ext cx="8229600" cy="57150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b="1" dirty="0" smtClean="0">
                <a:solidFill>
                  <a:srgbClr val="990000"/>
                </a:solidFill>
              </a:rPr>
              <a:t>Struktura pracovníků podle vzdělání a podle sektorů národního hospodářství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</p:txBody>
      </p:sp>
      <p:pic>
        <p:nvPicPr>
          <p:cNvPr id="14339" name="Graf 8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04"/>
          <a:stretch>
            <a:fillRect/>
          </a:stretch>
        </p:blipFill>
        <p:spPr bwMode="auto">
          <a:xfrm>
            <a:off x="57150" y="2193925"/>
            <a:ext cx="3024188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Graf 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04"/>
          <a:stretch>
            <a:fillRect/>
          </a:stretch>
        </p:blipFill>
        <p:spPr bwMode="auto">
          <a:xfrm>
            <a:off x="3044825" y="2193925"/>
            <a:ext cx="3024188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Graf 10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04"/>
          <a:stretch>
            <a:fillRect/>
          </a:stretch>
        </p:blipFill>
        <p:spPr bwMode="auto">
          <a:xfrm>
            <a:off x="6049963" y="2193925"/>
            <a:ext cx="3024187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41168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571500" y="333375"/>
            <a:ext cx="8392988" cy="1143000"/>
          </a:xfrm>
        </p:spPr>
        <p:txBody>
          <a:bodyPr/>
          <a:lstStyle/>
          <a:p>
            <a:pPr defTabSz="912813" eaLnBrk="1" hangingPunct="1"/>
            <a:r>
              <a:rPr lang="cs-CZ" sz="4000" b="1" dirty="0" smtClean="0">
                <a:solidFill>
                  <a:srgbClr val="990000"/>
                </a:solidFill>
                <a:cs typeface="Arial" charset="0"/>
              </a:rPr>
              <a:t>Vývoj zaměstnanosti v JMK </a:t>
            </a:r>
            <a:br>
              <a:rPr lang="cs-CZ" sz="4000" b="1" dirty="0" smtClean="0">
                <a:solidFill>
                  <a:srgbClr val="990000"/>
                </a:solidFill>
                <a:cs typeface="Arial" charset="0"/>
              </a:rPr>
            </a:br>
            <a:r>
              <a:rPr lang="cs-CZ" sz="4000" b="1" dirty="0" smtClean="0">
                <a:solidFill>
                  <a:srgbClr val="990000"/>
                </a:solidFill>
                <a:cs typeface="Arial" charset="0"/>
              </a:rPr>
              <a:t>v roce 2011</a:t>
            </a:r>
            <a:endParaRPr lang="en-US" sz="4000" b="1" dirty="0" smtClean="0">
              <a:solidFill>
                <a:srgbClr val="990000"/>
              </a:solidFill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313" y="1700213"/>
            <a:ext cx="8229600" cy="515778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cs-CZ" sz="1800" b="1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477695"/>
              </p:ext>
            </p:extLst>
          </p:nvPr>
        </p:nvGraphicFramePr>
        <p:xfrm>
          <a:off x="323850" y="2492375"/>
          <a:ext cx="8424863" cy="3098800"/>
        </p:xfrm>
        <a:graphic>
          <a:graphicData uri="http://schemas.openxmlformats.org/drawingml/2006/table">
            <a:tbl>
              <a:tblPr/>
              <a:tblGrid>
                <a:gridCol w="1655763"/>
                <a:gridCol w="1223962"/>
                <a:gridCol w="1223963"/>
                <a:gridCol w="865187"/>
                <a:gridCol w="1223963"/>
                <a:gridCol w="1079500"/>
                <a:gridCol w="1152525"/>
              </a:tblGrid>
              <a:tr h="3873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Sektory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odvětví NH</a:t>
                      </a: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firem 2011</a:t>
                      </a: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absolutně</a:t>
                      </a: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absolutně</a:t>
                      </a: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 sektor </a:t>
                      </a: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108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5 229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5 626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2,6</a:t>
                      </a:r>
                      <a:endParaRPr lang="cs-CZ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-278</a:t>
                      </a:r>
                      <a:endParaRPr lang="cs-CZ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II. sektor</a:t>
                      </a: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973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78 989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82 618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38,0</a:t>
                      </a:r>
                      <a:endParaRPr lang="cs-CZ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2 581</a:t>
                      </a:r>
                      <a:endParaRPr lang="cs-CZ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průmysl</a:t>
                      </a: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779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66 302</a:t>
                      </a:r>
                      <a:endParaRPr kumimoji="0" lang="cs-CZ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30,3</a:t>
                      </a:r>
                      <a:endParaRPr kumimoji="0" lang="cs-CZ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73 260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33,7</a:t>
                      </a:r>
                      <a:endParaRPr lang="cs-CZ" sz="1600" b="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2 861</a:t>
                      </a:r>
                      <a:endParaRPr lang="cs-CZ" sz="1600" b="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stavebnictví</a:t>
                      </a:r>
                    </a:p>
                  </a:txBody>
                  <a:tcPr marL="32926" marR="32926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194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12 687</a:t>
                      </a:r>
                      <a:endParaRPr kumimoji="0" lang="cs-CZ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kumimoji="0" lang="cs-CZ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9 358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4,3</a:t>
                      </a:r>
                      <a:endParaRPr lang="cs-CZ" sz="1600" b="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-280</a:t>
                      </a:r>
                      <a:endParaRPr lang="cs-CZ" sz="1600" b="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III. sektor</a:t>
                      </a: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1 793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134 478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61,5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128 910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59,4</a:t>
                      </a:r>
                      <a:endParaRPr lang="cs-CZ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-461</a:t>
                      </a:r>
                      <a:endParaRPr lang="cs-CZ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2 874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218 696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926" marR="329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217 154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cs-CZ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1 842</a:t>
                      </a:r>
                      <a:endParaRPr lang="cs-CZ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9828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912813"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rgbClr val="990000"/>
                </a:solidFill>
                <a:latin typeface="+mn-lt"/>
                <a:cs typeface="Arial" charset="0"/>
              </a:rPr>
              <a:t>Zaměstnávání cizinců</a:t>
            </a:r>
            <a:endParaRPr lang="en-US" sz="4000" b="1" dirty="0" smtClean="0">
              <a:solidFill>
                <a:srgbClr val="990000"/>
              </a:solidFill>
              <a:latin typeface="+mn-lt"/>
              <a:cs typeface="Arial" charset="0"/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179388" y="1412875"/>
            <a:ext cx="8785225" cy="4525963"/>
          </a:xfrm>
        </p:spPr>
        <p:txBody>
          <a:bodyPr/>
          <a:lstStyle/>
          <a:p>
            <a:pPr defTabSz="912813" eaLnBrk="1" hangingPunct="1">
              <a:lnSpc>
                <a:spcPct val="90000"/>
              </a:lnSpc>
            </a:pPr>
            <a:r>
              <a:rPr lang="cs-CZ" sz="2800" b="1" dirty="0" smtClean="0"/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784 (26,2 %) organizací zaměstnávalo cizince (pokles oproti roku 2010 o 3,3 procentního bodu)</a:t>
            </a:r>
          </a:p>
          <a:p>
            <a:pPr defTabSz="912813" eaLnBrk="1" hangingPunct="1">
              <a:lnSpc>
                <a:spcPct val="9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zjištěno bylo 7 044 cizinců, z toho 84,8 % z EU</a:t>
            </a:r>
          </a:p>
          <a:p>
            <a:pPr defTabSz="912813" eaLnBrk="1" hangingPunct="1">
              <a:lnSpc>
                <a:spcPct val="9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dle MPSV na konci roku 2011 v kraji zaměstnáno 29,2 tis. cizinců (pokles) = 4,7 % pracovní síly (ČR 5,4 %) </a:t>
            </a:r>
          </a:p>
          <a:p>
            <a:pPr defTabSz="912813" eaLnBrk="1" hangingPunct="1">
              <a:lnSpc>
                <a:spcPct val="9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Brno 8,7 %, Vyškov pouze 1,7 % pracovní síly</a:t>
            </a:r>
          </a:p>
          <a:p>
            <a:pPr defTabSz="912813" eaLnBrk="1" hangingPunct="1">
              <a:lnSpc>
                <a:spcPct val="9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průzkum postihl pouze 24,1 % cizinců v kraji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6121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">
  <a:themeElements>
    <a:clrScheme name="u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1948</TotalTime>
  <Words>415</Words>
  <Application>Microsoft Office PowerPoint</Application>
  <PresentationFormat>Předvádění na obrazovce (4:3)</PresentationFormat>
  <Paragraphs>197</Paragraphs>
  <Slides>13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up</vt:lpstr>
      <vt:lpstr>Výsledky průzkumu zaměstnanosti  v Jihomoravském kraji</vt:lpstr>
      <vt:lpstr>Základní informace</vt:lpstr>
      <vt:lpstr>Výstupy dotazníkového průzkumu</vt:lpstr>
      <vt:lpstr>Regionální struktura dotazníkového průzkumu</vt:lpstr>
      <vt:lpstr>Sektorová struktura</vt:lpstr>
      <vt:lpstr>Reprezentativnost průzkumu</vt:lpstr>
      <vt:lpstr>Prezentace aplikace PowerPoint</vt:lpstr>
      <vt:lpstr>Vývoj zaměstnanosti v JMK  v roce 2011</vt:lpstr>
      <vt:lpstr>Zaměstnávání cizinců</vt:lpstr>
      <vt:lpstr>Prezentace aplikace PowerPoint</vt:lpstr>
      <vt:lpstr>Shrnutí</vt:lpstr>
      <vt:lpstr>Prezentace aplikace PowerPoint</vt:lpstr>
      <vt:lpstr>Prezentace aplikace PowerPoint</vt:lpstr>
    </vt:vector>
  </TitlesOfParts>
  <Company>MPSV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introduction</dc:title>
  <cp:lastModifiedBy>PitnerJ</cp:lastModifiedBy>
  <cp:revision>77</cp:revision>
  <cp:lastPrinted>2012-05-09T13:25:38Z</cp:lastPrinted>
  <dcterms:created xsi:type="dcterms:W3CDTF">2010-09-07T14:05:25Z</dcterms:created>
  <dcterms:modified xsi:type="dcterms:W3CDTF">2012-05-14T13:24:54Z</dcterms:modified>
</cp:coreProperties>
</file>