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2" r:id="rId4"/>
    <p:sldId id="259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0" r:id="rId13"/>
    <p:sldId id="269" r:id="rId14"/>
  </p:sldIdLst>
  <p:sldSz cx="9144000" cy="6858000" type="screen4x3"/>
  <p:notesSz cx="6805613" cy="99393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000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3D0A319-C1EB-4B60-8E3A-3ED2FE2A5B3B}" type="datetimeFigureOut">
              <a:rPr lang="cs-CZ"/>
              <a:pPr>
                <a:defRPr/>
              </a:pPr>
              <a:t>13.5.2012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6CD67C-B7B1-45D2-B7ED-BC8CAEB6F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14488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649029F-4EBA-466A-B164-5EE6A1E70118}" type="datetimeFigureOut">
              <a:rPr lang="cs-CZ"/>
              <a:pPr>
                <a:defRPr/>
              </a:pPr>
              <a:t>13.5.2012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595C80-B905-4910-AF25-B14CC3E8F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352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7411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4FB04-3C6E-4EE9-8AE7-A06C1D1257E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F83B4B-49F6-4DA9-8235-05C1D91142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0257E-7139-4958-B22B-F27D946694B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B1718C-AA28-4299-8D3C-6168F9F471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38984A-F155-4459-932F-96C51695F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A7DC0D-506A-4DD8-89F3-20168F76D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231BBE-5301-4479-9FA2-897B7285B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F63EE1-351C-4A1C-A17D-6476825CB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ACB3B6-2798-4E84-9017-B330AA888A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E05336-4712-40E6-AF00-CC975004FB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976E32-8E76-4ECA-BD06-54E05F30A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6D3F26-5168-441C-B864-C9CB9E5B19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D47040-D4EF-4A8D-9542-29BA77639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89A97A-886B-4379-BA2E-BFCABC67A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277A16-AB82-4A2D-BDAE-0EA9F521D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3D1EA8B-2B1D-41B2-AF66-C33D4307DB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4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43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1"/>
          <p:cNvSpPr txBox="1">
            <a:spLocks noChangeArrowheads="1"/>
          </p:cNvSpPr>
          <p:nvPr/>
        </p:nvSpPr>
        <p:spPr bwMode="auto">
          <a:xfrm>
            <a:off x="1187624" y="5229200"/>
            <a:ext cx="755950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 err="1">
                <a:solidFill>
                  <a:srgbClr val="0033CC"/>
                </a:solidFill>
              </a:rPr>
              <a:t>Labour</a:t>
            </a:r>
            <a:r>
              <a:rPr lang="cs-CZ" sz="2000" b="1" dirty="0">
                <a:solidFill>
                  <a:srgbClr val="0033CC"/>
                </a:solidFill>
              </a:rPr>
              <a:t> Office Czech Republic</a:t>
            </a:r>
          </a:p>
          <a:p>
            <a:pPr algn="ctr">
              <a:spcBef>
                <a:spcPct val="50000"/>
              </a:spcBef>
            </a:pPr>
            <a:r>
              <a:rPr lang="cs-CZ" sz="2000" b="1" dirty="0" err="1">
                <a:solidFill>
                  <a:srgbClr val="0033CC"/>
                </a:solidFill>
              </a:rPr>
              <a:t>Regional</a:t>
            </a:r>
            <a:r>
              <a:rPr lang="cs-CZ" sz="2000" b="1" dirty="0">
                <a:solidFill>
                  <a:srgbClr val="0033CC"/>
                </a:solidFill>
              </a:rPr>
              <a:t> </a:t>
            </a:r>
            <a:r>
              <a:rPr lang="cs-CZ" sz="2000" b="1" dirty="0" err="1">
                <a:solidFill>
                  <a:srgbClr val="0033CC"/>
                </a:solidFill>
              </a:rPr>
              <a:t>Branch</a:t>
            </a:r>
            <a:r>
              <a:rPr lang="cs-CZ" sz="2000" b="1" dirty="0">
                <a:solidFill>
                  <a:srgbClr val="0033CC"/>
                </a:solidFill>
              </a:rPr>
              <a:t> in </a:t>
            </a:r>
            <a:r>
              <a:rPr lang="cs-CZ" sz="2000" b="1" dirty="0" smtClean="0">
                <a:solidFill>
                  <a:srgbClr val="0033CC"/>
                </a:solidFill>
              </a:rPr>
              <a:t>Brno</a:t>
            </a:r>
            <a:endParaRPr lang="cs-CZ" sz="2000" b="1" dirty="0">
              <a:solidFill>
                <a:srgbClr val="0033CC"/>
              </a:solidFill>
            </a:endParaRPr>
          </a:p>
        </p:txBody>
      </p:sp>
      <p:sp>
        <p:nvSpPr>
          <p:cNvPr id="16386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403350" y="2205038"/>
            <a:ext cx="6486525" cy="1439862"/>
          </a:xfrm>
        </p:spPr>
        <p:txBody>
          <a:bodyPr/>
          <a:lstStyle/>
          <a:p>
            <a:pPr eaLnBrk="1" hangingPunct="1"/>
            <a:r>
              <a:rPr lang="cs-CZ" sz="3600" b="1" dirty="0" err="1" smtClean="0">
                <a:solidFill>
                  <a:srgbClr val="990000"/>
                </a:solidFill>
              </a:rPr>
              <a:t>Results</a:t>
            </a:r>
            <a:r>
              <a:rPr lang="cs-CZ" sz="3600" b="1" dirty="0" smtClean="0">
                <a:solidFill>
                  <a:srgbClr val="990000"/>
                </a:solidFill>
              </a:rPr>
              <a:t> </a:t>
            </a:r>
            <a:r>
              <a:rPr lang="cs-CZ" sz="3600" b="1" dirty="0" err="1" smtClean="0">
                <a:solidFill>
                  <a:srgbClr val="990000"/>
                </a:solidFill>
              </a:rPr>
              <a:t>of</a:t>
            </a:r>
            <a:r>
              <a:rPr lang="cs-CZ" sz="3600" b="1" dirty="0" smtClean="0">
                <a:solidFill>
                  <a:srgbClr val="990000"/>
                </a:solidFill>
              </a:rPr>
              <a:t> </a:t>
            </a:r>
            <a:r>
              <a:rPr lang="cs-CZ" sz="3600" b="1" smtClean="0">
                <a:solidFill>
                  <a:srgbClr val="990000"/>
                </a:solidFill>
              </a:rPr>
              <a:t>the </a:t>
            </a:r>
            <a:r>
              <a:rPr lang="cs-CZ" sz="3600" b="1" dirty="0" err="1" smtClean="0">
                <a:solidFill>
                  <a:srgbClr val="990000"/>
                </a:solidFill>
              </a:rPr>
              <a:t>Survey</a:t>
            </a:r>
            <a:r>
              <a:rPr lang="cs-CZ" sz="3600" b="1" dirty="0" smtClean="0">
                <a:solidFill>
                  <a:srgbClr val="990000"/>
                </a:solidFill>
              </a:rPr>
              <a:t> </a:t>
            </a:r>
            <a:r>
              <a:rPr lang="cs-CZ" sz="3600" b="1" dirty="0" err="1" smtClean="0">
                <a:solidFill>
                  <a:srgbClr val="990000"/>
                </a:solidFill>
              </a:rPr>
              <a:t>of</a:t>
            </a:r>
            <a:r>
              <a:rPr lang="cs-CZ" sz="3600" b="1" dirty="0" smtClean="0">
                <a:solidFill>
                  <a:srgbClr val="990000"/>
                </a:solidFill>
              </a:rPr>
              <a:t> </a:t>
            </a:r>
            <a:r>
              <a:rPr lang="cs-CZ" sz="3600" b="1" dirty="0" err="1" smtClean="0">
                <a:solidFill>
                  <a:srgbClr val="990000"/>
                </a:solidFill>
              </a:rPr>
              <a:t>Employment</a:t>
            </a:r>
            <a:r>
              <a:rPr lang="cs-CZ" sz="3600" b="1" dirty="0" smtClean="0">
                <a:solidFill>
                  <a:srgbClr val="990000"/>
                </a:solidFill>
              </a:rPr>
              <a:t> in </a:t>
            </a:r>
            <a:r>
              <a:rPr lang="cs-CZ" sz="3600" b="1" dirty="0" err="1" smtClean="0">
                <a:solidFill>
                  <a:srgbClr val="990000"/>
                </a:solidFill>
              </a:rPr>
              <a:t>South</a:t>
            </a:r>
            <a:r>
              <a:rPr lang="cs-CZ" sz="3600" b="1" dirty="0" smtClean="0">
                <a:solidFill>
                  <a:srgbClr val="990000"/>
                </a:solidFill>
              </a:rPr>
              <a:t> Moravia</a:t>
            </a:r>
            <a:endParaRPr lang="en-GB" sz="3600" b="1" dirty="0" smtClean="0">
              <a:solidFill>
                <a:srgbClr val="990000"/>
              </a:solidFill>
            </a:endParaRPr>
          </a:p>
        </p:txBody>
      </p:sp>
      <p:sp>
        <p:nvSpPr>
          <p:cNvPr id="16387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6388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2" descr="14 Cizinci na trhu práce 20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50"/>
            <a:ext cx="9144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3382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r>
              <a:rPr lang="cs-CZ" b="1" dirty="0" err="1" smtClean="0">
                <a:solidFill>
                  <a:srgbClr val="990000"/>
                </a:solidFill>
              </a:rPr>
              <a:t>Summary</a:t>
            </a:r>
            <a:endParaRPr lang="cs-CZ" b="1" dirty="0" smtClean="0">
              <a:solidFill>
                <a:srgbClr val="990000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686800" cy="5688485"/>
          </a:xfrm>
        </p:spPr>
        <p:txBody>
          <a:bodyPr/>
          <a:lstStyle/>
          <a:p>
            <a:pPr>
              <a:buNone/>
            </a:pPr>
            <a:endParaRPr lang="cs-CZ" sz="2200" dirty="0"/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Unemployment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region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South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Moravia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stagnate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slightly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nearest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hift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employment towards the tertiary s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phere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continues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Share of foreigners in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market in the region will grow again, South Moravian Region (especially 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city of Brno) is attractive for foreigners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task of economic policy is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oversee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production newly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brought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South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Moravian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Region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meets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qualification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local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force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(matching of supply and demand).</a:t>
            </a: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65613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2"/>
          <p:cNvSpPr>
            <a:spLocks noGrp="1"/>
          </p:cNvSpPr>
          <p:nvPr>
            <p:ph/>
          </p:nvPr>
        </p:nvSpPr>
        <p:spPr>
          <a:xfrm>
            <a:off x="928688" y="274638"/>
            <a:ext cx="8001000" cy="5851525"/>
          </a:xfrm>
        </p:spPr>
        <p:txBody>
          <a:bodyPr/>
          <a:lstStyle/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990000"/>
                </a:solidFill>
              </a:rPr>
              <a:t>‘This project has been funded with support </a:t>
            </a:r>
            <a:r>
              <a:rPr lang="cs-CZ" smtClean="0">
                <a:solidFill>
                  <a:srgbClr val="990000"/>
                </a:solidFill>
              </a:rPr>
              <a:t>of</a:t>
            </a:r>
            <a:r>
              <a:rPr lang="en-US" smtClean="0">
                <a:solidFill>
                  <a:srgbClr val="990000"/>
                </a:solidFill>
              </a:rPr>
              <a:t> </a:t>
            </a:r>
            <a:r>
              <a:rPr lang="en-US" dirty="0" smtClean="0">
                <a:solidFill>
                  <a:srgbClr val="990000"/>
                </a:solidFill>
              </a:rPr>
              <a:t>the European Commission.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This publication [communication] reflects </a:t>
            </a:r>
            <a:r>
              <a:rPr lang="cs-CZ" dirty="0" err="1" smtClean="0">
                <a:solidFill>
                  <a:srgbClr val="990000"/>
                </a:solidFill>
              </a:rPr>
              <a:t>only</a:t>
            </a:r>
            <a:r>
              <a:rPr lang="cs-CZ" dirty="0" smtClean="0">
                <a:solidFill>
                  <a:srgbClr val="990000"/>
                </a:solidFill>
              </a:rPr>
              <a:t> </a:t>
            </a:r>
            <a:r>
              <a:rPr lang="en-US" dirty="0" smtClean="0">
                <a:solidFill>
                  <a:srgbClr val="990000"/>
                </a:solidFill>
              </a:rPr>
              <a:t>the views of the author, and the Commission cannot be responsible for any use which may be made of the information contained therein.’</a:t>
            </a:r>
            <a:endParaRPr lang="cs-CZ" dirty="0" smtClean="0">
              <a:solidFill>
                <a:srgbClr val="990000"/>
              </a:solidFill>
            </a:endParaRPr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30723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4"/>
          <p:cNvSpPr>
            <a:spLocks noGrp="1"/>
          </p:cNvSpPr>
          <p:nvPr>
            <p:ph/>
          </p:nvPr>
        </p:nvSpPr>
        <p:spPr>
          <a:xfrm>
            <a:off x="785813" y="274638"/>
            <a:ext cx="7900987" cy="5851525"/>
          </a:xfrm>
        </p:spPr>
        <p:txBody>
          <a:bodyPr/>
          <a:lstStyle/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 algn="ctr">
              <a:buFontTx/>
              <a:buNone/>
            </a:pPr>
            <a:endParaRPr lang="cs-CZ" sz="2400" b="1" dirty="0" smtClean="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r>
              <a:rPr lang="cs-CZ" sz="4000" b="1" dirty="0" err="1" smtClean="0">
                <a:solidFill>
                  <a:srgbClr val="990000"/>
                </a:solidFill>
              </a:rPr>
              <a:t>Thank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you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for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your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attention</a:t>
            </a:r>
            <a:r>
              <a:rPr lang="cs-CZ" sz="4000" b="1" dirty="0" smtClean="0">
                <a:solidFill>
                  <a:srgbClr val="990000"/>
                </a:solidFill>
              </a:rPr>
              <a:t>!</a:t>
            </a:r>
          </a:p>
          <a:p>
            <a:pPr>
              <a:buFontTx/>
              <a:buNone/>
            </a:pPr>
            <a:endParaRPr lang="cs-CZ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cs-CZ" sz="1200" dirty="0" smtClean="0">
              <a:solidFill>
                <a:srgbClr val="000099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 err="1">
                <a:solidFill>
                  <a:srgbClr val="0033CC"/>
                </a:solidFill>
              </a:rPr>
              <a:t>Labour</a:t>
            </a:r>
            <a:r>
              <a:rPr lang="cs-CZ" sz="2000" b="1" dirty="0">
                <a:solidFill>
                  <a:srgbClr val="0033CC"/>
                </a:solidFill>
              </a:rPr>
              <a:t> Office Czech Republic</a:t>
            </a:r>
          </a:p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 err="1">
                <a:solidFill>
                  <a:srgbClr val="0033CC"/>
                </a:solidFill>
              </a:rPr>
              <a:t>Regional</a:t>
            </a:r>
            <a:r>
              <a:rPr lang="cs-CZ" sz="2000" b="1" dirty="0">
                <a:solidFill>
                  <a:srgbClr val="0033CC"/>
                </a:solidFill>
              </a:rPr>
              <a:t> </a:t>
            </a:r>
            <a:r>
              <a:rPr lang="cs-CZ" sz="2000" b="1" dirty="0" err="1">
                <a:solidFill>
                  <a:srgbClr val="0033CC"/>
                </a:solidFill>
              </a:rPr>
              <a:t>Branch</a:t>
            </a:r>
            <a:r>
              <a:rPr lang="cs-CZ" sz="2000" b="1" dirty="0">
                <a:solidFill>
                  <a:srgbClr val="0033CC"/>
                </a:solidFill>
              </a:rPr>
              <a:t> in Brno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31747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2627313" y="285750"/>
            <a:ext cx="5776912" cy="982663"/>
          </a:xfrm>
        </p:spPr>
        <p:txBody>
          <a:bodyPr/>
          <a:lstStyle/>
          <a:p>
            <a:pPr algn="l"/>
            <a:r>
              <a:rPr lang="en-GB" sz="4000" b="1" dirty="0" smtClean="0">
                <a:solidFill>
                  <a:srgbClr val="990000"/>
                </a:solidFill>
              </a:rPr>
              <a:t>Basic information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77162" cy="4824412"/>
          </a:xfrm>
        </p:spPr>
        <p:txBody>
          <a:bodyPr/>
          <a:lstStyle/>
          <a:p>
            <a:pPr algn="just"/>
            <a:r>
              <a:rPr lang="en-GB" dirty="0" smtClean="0"/>
              <a:t>Area</a:t>
            </a:r>
            <a:r>
              <a:rPr lang="cs-CZ" dirty="0" smtClean="0"/>
              <a:t>:</a:t>
            </a:r>
            <a:r>
              <a:rPr lang="en-GB" dirty="0" smtClean="0"/>
              <a:t> </a:t>
            </a:r>
            <a:r>
              <a:rPr lang="cs-CZ" dirty="0" smtClean="0"/>
              <a:t>R</a:t>
            </a:r>
            <a:r>
              <a:rPr lang="en-GB" dirty="0" err="1" smtClean="0"/>
              <a:t>egion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/>
              <a:t>South </a:t>
            </a:r>
            <a:r>
              <a:rPr lang="en-GB" dirty="0" smtClean="0"/>
              <a:t>Moravia </a:t>
            </a:r>
            <a:endParaRPr lang="cs-CZ" dirty="0" smtClean="0"/>
          </a:p>
          <a:p>
            <a:pPr algn="just"/>
            <a:r>
              <a:rPr lang="en-GB" dirty="0" smtClean="0"/>
              <a:t>Cooperation</a:t>
            </a:r>
            <a:r>
              <a:rPr lang="cs-CZ" dirty="0" smtClean="0"/>
              <a:t> </a:t>
            </a:r>
            <a:r>
              <a:rPr lang="en-GB" dirty="0" smtClean="0"/>
              <a:t>with South Moravian Regional </a:t>
            </a:r>
            <a:r>
              <a:rPr lang="cs-CZ" dirty="0" smtClean="0"/>
              <a:t> </a:t>
            </a:r>
            <a:r>
              <a:rPr lang="en-GB" dirty="0" smtClean="0"/>
              <a:t>Authority </a:t>
            </a:r>
            <a:endParaRPr lang="cs-CZ" dirty="0" smtClean="0"/>
          </a:p>
          <a:p>
            <a:pPr algn="just"/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: 31.12.2011</a:t>
            </a:r>
          </a:p>
          <a:p>
            <a:pPr algn="just"/>
            <a:r>
              <a:rPr lang="cs-CZ" dirty="0" err="1" smtClean="0"/>
              <a:t>Implementation</a:t>
            </a:r>
            <a:r>
              <a:rPr lang="en-GB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23.1. to 30.3.2012</a:t>
            </a:r>
            <a:endParaRPr lang="en-GB" dirty="0" smtClean="0"/>
          </a:p>
          <a:p>
            <a:pPr algn="just"/>
            <a:r>
              <a:rPr lang="cs-CZ" dirty="0" smtClean="0"/>
              <a:t>3 744 </a:t>
            </a:r>
            <a:r>
              <a:rPr lang="en-GB" dirty="0" smtClean="0"/>
              <a:t>employers</a:t>
            </a:r>
            <a:r>
              <a:rPr lang="cs-CZ" dirty="0" smtClean="0"/>
              <a:t> </a:t>
            </a:r>
            <a:r>
              <a:rPr lang="cs-CZ" dirty="0" err="1" smtClean="0"/>
              <a:t>addressed</a:t>
            </a:r>
            <a:r>
              <a:rPr lang="en-GB" dirty="0" smtClean="0"/>
              <a:t>, return of the survey – </a:t>
            </a:r>
            <a:r>
              <a:rPr lang="en-GB" b="1" dirty="0" smtClean="0">
                <a:solidFill>
                  <a:srgbClr val="FF0000"/>
                </a:solidFill>
              </a:rPr>
              <a:t>7</a:t>
            </a:r>
            <a:r>
              <a:rPr lang="cs-CZ" b="1" dirty="0" smtClean="0">
                <a:solidFill>
                  <a:srgbClr val="FF0000"/>
                </a:solidFill>
              </a:rPr>
              <a:t>9,6</a:t>
            </a:r>
            <a:r>
              <a:rPr lang="en-GB" b="1" dirty="0" smtClean="0">
                <a:solidFill>
                  <a:srgbClr val="FF0000"/>
                </a:solidFill>
              </a:rPr>
              <a:t> %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(2 981)</a:t>
            </a:r>
            <a:endParaRPr lang="en-GB" b="1" dirty="0" smtClean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8436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642939" y="857250"/>
            <a:ext cx="8043862" cy="987574"/>
          </a:xfrm>
        </p:spPr>
        <p:txBody>
          <a:bodyPr/>
          <a:lstStyle/>
          <a:p>
            <a:pPr algn="l"/>
            <a:r>
              <a:rPr lang="cs-CZ" sz="4000" b="1" dirty="0" err="1" smtClean="0">
                <a:solidFill>
                  <a:srgbClr val="990000"/>
                </a:solidFill>
              </a:rPr>
              <a:t>Outcomes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of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the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survey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76871"/>
            <a:ext cx="8641655" cy="4031853"/>
          </a:xfrm>
        </p:spPr>
        <p:txBody>
          <a:bodyPr/>
          <a:lstStyle/>
          <a:p>
            <a:pPr algn="just">
              <a:defRPr/>
            </a:pP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in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: </a:t>
            </a:r>
            <a:r>
              <a:rPr lang="cs-CZ" b="1" dirty="0" smtClean="0"/>
              <a:t>220 578</a:t>
            </a:r>
          </a:p>
          <a:p>
            <a:pPr algn="just">
              <a:defRPr/>
            </a:pP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women</a:t>
            </a:r>
            <a:r>
              <a:rPr lang="cs-CZ" dirty="0" smtClean="0"/>
              <a:t>: 49,1 %</a:t>
            </a:r>
          </a:p>
          <a:p>
            <a:pPr algn="just">
              <a:defRPr/>
            </a:pP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foreigners</a:t>
            </a:r>
            <a:r>
              <a:rPr lang="cs-CZ" dirty="0" smtClean="0"/>
              <a:t>: 3,2 %</a:t>
            </a:r>
          </a:p>
          <a:p>
            <a:pPr algn="just">
              <a:defRPr/>
            </a:pP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: 8,1 %</a:t>
            </a:r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23556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2551113" y="274638"/>
            <a:ext cx="6341367" cy="1143000"/>
          </a:xfrm>
        </p:spPr>
        <p:txBody>
          <a:bodyPr/>
          <a:lstStyle/>
          <a:p>
            <a:pPr algn="l"/>
            <a:r>
              <a:rPr lang="cs-CZ" sz="4000" b="1" dirty="0" err="1" smtClean="0">
                <a:solidFill>
                  <a:srgbClr val="990000"/>
                </a:solidFill>
              </a:rPr>
              <a:t>Regional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structure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of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the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questionnaire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survey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04137" cy="4824412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9460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32184262"/>
              </p:ext>
            </p:extLst>
          </p:nvPr>
        </p:nvGraphicFramePr>
        <p:xfrm>
          <a:off x="1043608" y="1556792"/>
          <a:ext cx="7272808" cy="4390165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727301"/>
                <a:gridCol w="2045478"/>
                <a:gridCol w="2500029"/>
              </a:tblGrid>
              <a:tr h="843478">
                <a:tc>
                  <a:txBody>
                    <a:bodyPr/>
                    <a:lstStyle/>
                    <a:p>
                      <a:r>
                        <a:rPr lang="cs-CZ" sz="140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region</a:t>
                      </a:r>
                      <a:endParaRPr lang="en-US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Number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respondents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Share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in </a:t>
                      </a:r>
                      <a:r>
                        <a:rPr lang="cs-CZ" sz="14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(%)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Blansko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273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9,1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city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Brno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1354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45,3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the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outskirts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of</a:t>
                      </a:r>
                      <a:r>
                        <a:rPr lang="cs-CZ" sz="1600" baseline="0" dirty="0" smtClean="0"/>
                        <a:t> Brno</a:t>
                      </a:r>
                      <a:endParaRPr lang="cs-CZ" sz="1600" dirty="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12,9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Břeclav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8,0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Hodonín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303</a:t>
                      </a:r>
                      <a:endParaRPr lang="en-US" sz="160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10,1</a:t>
                      </a:r>
                      <a:endParaRPr lang="en-US" sz="160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9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Vyškov</a:t>
                      </a:r>
                      <a:endParaRPr lang="en-US" sz="1600" kern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218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Znojmo</a:t>
                      </a:r>
                      <a:endParaRPr lang="en-US" sz="1600" kern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214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2551113" y="274638"/>
            <a:ext cx="6135687" cy="1143000"/>
          </a:xfrm>
        </p:spPr>
        <p:txBody>
          <a:bodyPr/>
          <a:lstStyle/>
          <a:p>
            <a:pPr algn="l"/>
            <a:r>
              <a:rPr lang="cs-CZ" sz="4000" b="1" dirty="0" err="1" smtClean="0">
                <a:solidFill>
                  <a:srgbClr val="990000"/>
                </a:solidFill>
              </a:rPr>
              <a:t>Sector</a:t>
            </a:r>
            <a:r>
              <a:rPr lang="cs-CZ" sz="4000" b="1" dirty="0" smtClean="0">
                <a:solidFill>
                  <a:srgbClr val="990000"/>
                </a:solidFill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</a:rPr>
              <a:t>structure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04137" cy="4824412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21508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78502291"/>
              </p:ext>
            </p:extLst>
          </p:nvPr>
        </p:nvGraphicFramePr>
        <p:xfrm>
          <a:off x="1043607" y="1556793"/>
          <a:ext cx="7344817" cy="3888433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688426"/>
                <a:gridCol w="2131610"/>
                <a:gridCol w="2524781"/>
              </a:tblGrid>
              <a:tr h="876317">
                <a:tc>
                  <a:txBody>
                    <a:bodyPr/>
                    <a:lstStyle/>
                    <a:p>
                      <a:r>
                        <a:rPr lang="cs-CZ" sz="1400" noProof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</a:t>
                      </a:r>
                      <a:endParaRPr lang="en-US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Number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employees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Share</a:t>
                      </a:r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in </a:t>
                      </a:r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employment</a:t>
                      </a:r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(%)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I. </a:t>
                      </a:r>
                      <a:r>
                        <a:rPr lang="cs-CZ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agriculture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and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forestry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5626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2,6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II. </a:t>
                      </a:r>
                      <a:r>
                        <a:rPr lang="cs-CZ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</a:t>
                      </a: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</a:t>
                      </a:r>
                      <a:r>
                        <a:rPr lang="cs-CZ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industry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and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civil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engineering</a:t>
                      </a: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84017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38,1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III. </a:t>
                      </a:r>
                      <a:r>
                        <a:rPr lang="cs-CZ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other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sectors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national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economy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130935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59,3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707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 </a:t>
                      </a: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220578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100,0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cs-CZ" dirty="0" err="1" smtClean="0">
                <a:solidFill>
                  <a:srgbClr val="990000"/>
                </a:solidFill>
                <a:latin typeface="Arial" charset="0"/>
                <a:cs typeface="Arial" charset="0"/>
              </a:rPr>
              <a:t>Representativeness</a:t>
            </a:r>
            <a:r>
              <a:rPr lang="cs-CZ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rgbClr val="990000"/>
                </a:solidFill>
                <a:latin typeface="Arial" charset="0"/>
                <a:cs typeface="Arial" charset="0"/>
              </a:rPr>
              <a:t>of</a:t>
            </a:r>
            <a:r>
              <a:rPr lang="cs-CZ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rgbClr val="990000"/>
                </a:solidFill>
                <a:latin typeface="Arial" charset="0"/>
                <a:cs typeface="Arial" charset="0"/>
              </a:rPr>
              <a:t>the</a:t>
            </a:r>
            <a:r>
              <a:rPr lang="cs-CZ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rgbClr val="990000"/>
                </a:solidFill>
                <a:latin typeface="Arial" charset="0"/>
                <a:cs typeface="Arial" charset="0"/>
              </a:rPr>
              <a:t>survey</a:t>
            </a:r>
            <a:endParaRPr lang="en-US" dirty="0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49071016"/>
              </p:ext>
            </p:extLst>
          </p:nvPr>
        </p:nvGraphicFramePr>
        <p:xfrm>
          <a:off x="250825" y="1628775"/>
          <a:ext cx="8496300" cy="3709987"/>
        </p:xfrm>
        <a:graphic>
          <a:graphicData uri="http://schemas.openxmlformats.org/drawingml/2006/table">
            <a:tbl>
              <a:tblPr/>
              <a:tblGrid>
                <a:gridCol w="3528125"/>
                <a:gridCol w="1656059"/>
                <a:gridCol w="1728061"/>
                <a:gridCol w="1584055"/>
              </a:tblGrid>
              <a:tr h="3572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err="1" smtClean="0">
                          <a:latin typeface="+mn-lt"/>
                        </a:rPr>
                        <a:t>Sectors</a:t>
                      </a:r>
                      <a:r>
                        <a:rPr lang="cs-CZ" sz="1600" b="1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(CZ-NACE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)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cs-CZ" sz="2000" b="1" i="0" u="none" strike="noStrike" baseline="0" dirty="0" smtClean="0">
                          <a:latin typeface="+mn-lt"/>
                        </a:rPr>
                        <a:t>  </a:t>
                      </a:r>
                      <a:r>
                        <a:rPr lang="cs-CZ" sz="2000" b="1" i="0" u="none" strike="noStrike" baseline="0" dirty="0" err="1" smtClean="0">
                          <a:latin typeface="+mn-lt"/>
                        </a:rPr>
                        <a:t>of</a:t>
                      </a:r>
                      <a:r>
                        <a:rPr lang="cs-CZ" sz="2000" b="1" i="0" u="none" strike="noStrike" baseline="0" dirty="0" smtClean="0">
                          <a:latin typeface="+mn-lt"/>
                        </a:rPr>
                        <a:t>  </a:t>
                      </a:r>
                      <a:r>
                        <a:rPr lang="cs-CZ" sz="2000" b="1" i="0" u="none" strike="noStrike" baseline="0" dirty="0" err="1" smtClean="0">
                          <a:latin typeface="+mn-lt"/>
                        </a:rPr>
                        <a:t>the</a:t>
                      </a:r>
                      <a:r>
                        <a:rPr lang="cs-CZ" sz="2000" b="1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cs-CZ" sz="2000" b="1" i="0" u="none" strike="noStrike" baseline="0" dirty="0" err="1" smtClean="0">
                          <a:latin typeface="+mn-lt"/>
                        </a:rPr>
                        <a:t>employed</a:t>
                      </a:r>
                      <a:endParaRPr lang="cs-CZ" sz="20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err="1" smtClean="0">
                          <a:latin typeface="+mn-lt"/>
                        </a:rPr>
                        <a:t>Questionnaire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survey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/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total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3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latin typeface="+mn-lt"/>
                        </a:rPr>
                        <a:t>In</a:t>
                      </a:r>
                      <a:r>
                        <a:rPr lang="cs-CZ" sz="1600" b="1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cs-CZ" sz="1600" b="1" i="0" u="none" strike="noStrike" baseline="0" dirty="0" err="1" smtClean="0">
                          <a:latin typeface="+mn-lt"/>
                        </a:rPr>
                        <a:t>total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err="1" smtClean="0">
                          <a:latin typeface="+mn-lt"/>
                        </a:rPr>
                        <a:t>Questionnaire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survey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sector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15,5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5,7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36,8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sector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191,0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44,0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1" u="none" strike="noStrike" dirty="0" err="1" smtClean="0">
                          <a:latin typeface="+mn-lt"/>
                        </a:rPr>
                        <a:t>industry</a:t>
                      </a:r>
                      <a:endParaRPr lang="cs-CZ" sz="1600" b="0" i="1" u="none" strike="noStrike" dirty="0">
                        <a:latin typeface="+mn-lt"/>
                      </a:endParaRPr>
                    </a:p>
                  </a:txBody>
                  <a:tcPr marL="114291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latin typeface="+mn-lt"/>
                          <a:ea typeface="Times New Roman"/>
                          <a:cs typeface="Times New Roman"/>
                        </a:rPr>
                        <a:t>145,0</a:t>
                      </a: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74,4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51,3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1" u="none" strike="noStrike" dirty="0" err="1" smtClean="0">
                          <a:latin typeface="+mn-lt"/>
                        </a:rPr>
                        <a:t>construction</a:t>
                      </a:r>
                      <a:r>
                        <a:rPr lang="cs-CZ" sz="1600" b="0" i="1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cs-CZ" sz="1600" b="0" i="1" u="none" strike="noStrike" baseline="0" dirty="0" err="1" smtClean="0">
                          <a:latin typeface="+mn-lt"/>
                        </a:rPr>
                        <a:t>industry</a:t>
                      </a:r>
                      <a:endParaRPr lang="cs-CZ" sz="1600" b="0" i="1" u="none" strike="noStrike" dirty="0">
                        <a:latin typeface="+mn-lt"/>
                      </a:endParaRPr>
                    </a:p>
                  </a:txBody>
                  <a:tcPr marL="114291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>
                          <a:latin typeface="+mn-lt"/>
                          <a:ea typeface="Times New Roman"/>
                          <a:cs typeface="Times New Roman"/>
                        </a:rPr>
                        <a:t>46,1</a:t>
                      </a: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9,6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20,8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III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err="1" smtClean="0">
                          <a:latin typeface="+mn-lt"/>
                        </a:rPr>
                        <a:t>sector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+mn-lt"/>
                          <a:ea typeface="Times New Roman"/>
                          <a:cs typeface="Times New Roman"/>
                        </a:rPr>
                        <a:t>322,8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130,9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40,6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baseline="0" dirty="0" smtClean="0">
                          <a:latin typeface="+mn-lt"/>
                        </a:rPr>
                        <a:t>  </a:t>
                      </a:r>
                      <a:r>
                        <a:rPr lang="cs-CZ" sz="1600" b="1" i="0" u="none" strike="noStrike" baseline="0" dirty="0" err="1" smtClean="0">
                          <a:latin typeface="+mn-lt"/>
                        </a:rPr>
                        <a:t>Total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527,1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220,6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41,9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208105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0" y="548680"/>
            <a:ext cx="8229600" cy="609500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b="1" dirty="0" smtClean="0">
                <a:solidFill>
                  <a:srgbClr val="990000"/>
                </a:solidFill>
              </a:rPr>
              <a:t>	</a:t>
            </a:r>
            <a:r>
              <a:rPr lang="cs-CZ" b="1" dirty="0" err="1" smtClean="0">
                <a:solidFill>
                  <a:srgbClr val="990000"/>
                </a:solidFill>
              </a:rPr>
              <a:t>T</a:t>
            </a:r>
            <a:r>
              <a:rPr lang="cs-CZ" b="1" dirty="0" err="1" smtClean="0">
                <a:solidFill>
                  <a:srgbClr val="990000"/>
                </a:solidFill>
              </a:rPr>
              <a:t>he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structure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of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workers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according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smtClean="0">
                <a:solidFill>
                  <a:srgbClr val="990000"/>
                </a:solidFill>
              </a:rPr>
              <a:t>	to </a:t>
            </a:r>
            <a:r>
              <a:rPr lang="cs-CZ" b="1" dirty="0" err="1" smtClean="0">
                <a:solidFill>
                  <a:srgbClr val="990000"/>
                </a:solidFill>
              </a:rPr>
              <a:t>education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and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sectors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of</a:t>
            </a:r>
            <a:r>
              <a:rPr lang="cs-CZ" b="1" dirty="0" smtClean="0">
                <a:solidFill>
                  <a:srgbClr val="990000"/>
                </a:solidFill>
              </a:rPr>
              <a:t> </a:t>
            </a:r>
            <a:r>
              <a:rPr lang="cs-CZ" b="1" dirty="0" err="1" smtClean="0">
                <a:solidFill>
                  <a:srgbClr val="990000"/>
                </a:solidFill>
              </a:rPr>
              <a:t>national</a:t>
            </a:r>
            <a:r>
              <a:rPr lang="cs-CZ" b="1" dirty="0" smtClean="0">
                <a:solidFill>
                  <a:srgbClr val="990000"/>
                </a:solidFill>
              </a:rPr>
              <a:t> 				</a:t>
            </a:r>
            <a:r>
              <a:rPr lang="cs-CZ" b="1" dirty="0" err="1" smtClean="0">
                <a:solidFill>
                  <a:srgbClr val="990000"/>
                </a:solidFill>
              </a:rPr>
              <a:t>economy</a:t>
            </a:r>
            <a:endParaRPr lang="cs-CZ" b="1" dirty="0" smtClean="0">
              <a:solidFill>
                <a:srgbClr val="99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</p:txBody>
      </p:sp>
      <p:pic>
        <p:nvPicPr>
          <p:cNvPr id="14339" name="Graf 8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57150" y="2193925"/>
            <a:ext cx="30241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Graf 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3044825" y="2193925"/>
            <a:ext cx="30241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Graf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6049963" y="2193925"/>
            <a:ext cx="302418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241168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71500" y="333375"/>
            <a:ext cx="8392988" cy="1143000"/>
          </a:xfrm>
        </p:spPr>
        <p:txBody>
          <a:bodyPr/>
          <a:lstStyle/>
          <a:p>
            <a:pPr defTabSz="912813" eaLnBrk="1" hangingPunct="1"/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Developement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of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e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mployment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in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the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region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of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South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cs typeface="Arial" charset="0"/>
              </a:rPr>
              <a:t>Moravia</a:t>
            </a: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 </a:t>
            </a:r>
            <a:br>
              <a:rPr lang="cs-CZ" sz="4000" b="1" dirty="0" smtClean="0">
                <a:solidFill>
                  <a:srgbClr val="990000"/>
                </a:solidFill>
                <a:cs typeface="Arial" charset="0"/>
              </a:rPr>
            </a:b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in 2011</a:t>
            </a:r>
            <a:endParaRPr lang="en-US" sz="4000" b="1" dirty="0" smtClean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700213"/>
            <a:ext cx="8229600" cy="51577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cs-CZ" sz="1800" b="1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0477695"/>
              </p:ext>
            </p:extLst>
          </p:nvPr>
        </p:nvGraphicFramePr>
        <p:xfrm>
          <a:off x="323850" y="2492375"/>
          <a:ext cx="8424863" cy="3199130"/>
        </p:xfrm>
        <a:graphic>
          <a:graphicData uri="http://schemas.openxmlformats.org/drawingml/2006/table">
            <a:tbl>
              <a:tblPr/>
              <a:tblGrid>
                <a:gridCol w="1655763"/>
                <a:gridCol w="1223962"/>
                <a:gridCol w="1223963"/>
                <a:gridCol w="865187"/>
                <a:gridCol w="1223963"/>
                <a:gridCol w="1079500"/>
                <a:gridCol w="1152525"/>
              </a:tblGrid>
              <a:tr h="3873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Sectors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companies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2011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difference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totally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totally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5 229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5 626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-278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973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78 989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82 618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38,0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2 581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779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66 302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73 260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33,7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2 861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</a:t>
                      </a: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12 687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9 358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-280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1 793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134 478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128 910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59,4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-461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2 874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218 696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217 154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1 842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39828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 rtlCol="0">
            <a:normAutofit/>
          </a:bodyPr>
          <a:lstStyle/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cs-CZ" sz="4000" b="1" dirty="0" err="1" smtClean="0">
                <a:solidFill>
                  <a:srgbClr val="990000"/>
                </a:solidFill>
                <a:latin typeface="+mn-lt"/>
                <a:cs typeface="Arial" charset="0"/>
              </a:rPr>
              <a:t>Employment</a:t>
            </a:r>
            <a:r>
              <a:rPr lang="cs-CZ" sz="4000" b="1" dirty="0" smtClean="0">
                <a:solidFill>
                  <a:srgbClr val="990000"/>
                </a:solidFill>
                <a:latin typeface="+mn-lt"/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latin typeface="+mn-lt"/>
                <a:cs typeface="Arial" charset="0"/>
              </a:rPr>
              <a:t>of</a:t>
            </a:r>
            <a:r>
              <a:rPr lang="cs-CZ" sz="4000" b="1" dirty="0" smtClean="0">
                <a:solidFill>
                  <a:srgbClr val="990000"/>
                </a:solidFill>
                <a:latin typeface="+mn-lt"/>
                <a:cs typeface="Arial" charset="0"/>
              </a:rPr>
              <a:t> </a:t>
            </a:r>
            <a:r>
              <a:rPr lang="cs-CZ" sz="4000" b="1" dirty="0" err="1" smtClean="0">
                <a:solidFill>
                  <a:srgbClr val="990000"/>
                </a:solidFill>
                <a:latin typeface="+mn-lt"/>
                <a:cs typeface="Arial" charset="0"/>
              </a:rPr>
              <a:t>foreigners</a:t>
            </a:r>
            <a:endParaRPr lang="en-US" sz="4000" b="1" dirty="0" smtClean="0">
              <a:solidFill>
                <a:srgbClr val="990000"/>
              </a:solidFill>
              <a:latin typeface="+mn-lt"/>
              <a:cs typeface="Arial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79388" y="1412776"/>
            <a:ext cx="8785225" cy="5040559"/>
          </a:xfrm>
        </p:spPr>
        <p:txBody>
          <a:bodyPr/>
          <a:lstStyle/>
          <a:p>
            <a:pPr defTabSz="912813" eaLnBrk="1" hangingPunct="1">
              <a:lnSpc>
                <a:spcPct val="90000"/>
              </a:lnSpc>
            </a:pPr>
            <a:r>
              <a:rPr lang="cs-CZ" sz="2800" b="1" dirty="0" smtClean="0"/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784 (26,2 %)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organizations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by 3,3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compared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2010 )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7 044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detected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84,8 %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EU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defTabSz="912813" eaLnBrk="1" hangingPunct="1">
              <a:lnSpc>
                <a:spcPct val="90000"/>
              </a:lnSpc>
            </a:pP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Ministry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Affairs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29,2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thousand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region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2011 = 4,7 %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workforce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Czech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Rep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5,4 %) 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Brno 8,7 %, Vyškov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1,7 %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workforce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defTabSz="912813" eaLnBrk="1" hangingPunct="1">
              <a:lnSpc>
                <a:spcPct val="90000"/>
              </a:lnSpc>
            </a:pP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covered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24,1 %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region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612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">
  <a:themeElements>
    <a:clrScheme name="u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548</Words>
  <Application>Microsoft Office PowerPoint</Application>
  <PresentationFormat>Předvádění na obrazovce (4:3)</PresentationFormat>
  <Paragraphs>196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up</vt:lpstr>
      <vt:lpstr>Results of the Survey of Employment in South Moravia</vt:lpstr>
      <vt:lpstr>Basic information</vt:lpstr>
      <vt:lpstr>Outcomes of the survey</vt:lpstr>
      <vt:lpstr>Regional structure of the questionnaire survey</vt:lpstr>
      <vt:lpstr>Sector structure</vt:lpstr>
      <vt:lpstr>Representativeness of the survey</vt:lpstr>
      <vt:lpstr>Snímek 7</vt:lpstr>
      <vt:lpstr>Developement of employment in the region of South Moravia  in 2011</vt:lpstr>
      <vt:lpstr>Employment of foreigners</vt:lpstr>
      <vt:lpstr>Snímek 10</vt:lpstr>
      <vt:lpstr>Summary</vt:lpstr>
      <vt:lpstr>Snímek 12</vt:lpstr>
      <vt:lpstr>Snímek 13</vt:lpstr>
    </vt:vector>
  </TitlesOfParts>
  <Company>MPSV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introduction</dc:title>
  <cp:lastModifiedBy>User</cp:lastModifiedBy>
  <cp:revision>111</cp:revision>
  <cp:lastPrinted>2012-05-09T13:25:38Z</cp:lastPrinted>
  <dcterms:created xsi:type="dcterms:W3CDTF">2010-09-07T14:05:25Z</dcterms:created>
  <dcterms:modified xsi:type="dcterms:W3CDTF">2012-05-13T17:38:16Z</dcterms:modified>
</cp:coreProperties>
</file>