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00" r:id="rId13"/>
  </p:sldMasterIdLst>
  <p:notesMasterIdLst>
    <p:notesMasterId r:id="rId42"/>
  </p:notesMasterIdLst>
  <p:sldIdLst>
    <p:sldId id="256" r:id="rId14"/>
    <p:sldId id="261" r:id="rId15"/>
    <p:sldId id="262" r:id="rId16"/>
    <p:sldId id="289" r:id="rId17"/>
    <p:sldId id="264" r:id="rId18"/>
    <p:sldId id="263" r:id="rId19"/>
    <p:sldId id="266" r:id="rId20"/>
    <p:sldId id="267" r:id="rId21"/>
    <p:sldId id="268" r:id="rId22"/>
    <p:sldId id="269" r:id="rId23"/>
    <p:sldId id="270" r:id="rId24"/>
    <p:sldId id="290" r:id="rId25"/>
    <p:sldId id="265" r:id="rId26"/>
    <p:sldId id="271" r:id="rId27"/>
    <p:sldId id="272" r:id="rId28"/>
    <p:sldId id="273" r:id="rId29"/>
    <p:sldId id="286" r:id="rId30"/>
    <p:sldId id="287" r:id="rId31"/>
    <p:sldId id="288" r:id="rId32"/>
    <p:sldId id="281" r:id="rId33"/>
    <p:sldId id="278" r:id="rId34"/>
    <p:sldId id="292" r:id="rId35"/>
    <p:sldId id="279" r:id="rId36"/>
    <p:sldId id="291" r:id="rId37"/>
    <p:sldId id="282" r:id="rId38"/>
    <p:sldId id="293" r:id="rId39"/>
    <p:sldId id="294" r:id="rId40"/>
    <p:sldId id="280" r:id="rId41"/>
  </p:sldIdLst>
  <p:sldSz cx="5545138" cy="5545138"/>
  <p:notesSz cx="6797675" cy="9926638"/>
  <p:defaultTextStyle>
    <a:defPPr>
      <a:defRPr lang="cs-CZ"/>
    </a:defPPr>
    <a:lvl1pPr marL="0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02990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05979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08967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11957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14946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17936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20925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223915" algn="l" defTabSz="8059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0C1075F-10C9-4CAD-9766-A42999776CBC}">
          <p14:sldIdLst>
            <p14:sldId id="256"/>
            <p14:sldId id="261"/>
            <p14:sldId id="262"/>
            <p14:sldId id="289"/>
            <p14:sldId id="264"/>
            <p14:sldId id="263"/>
            <p14:sldId id="266"/>
            <p14:sldId id="267"/>
            <p14:sldId id="268"/>
            <p14:sldId id="269"/>
            <p14:sldId id="270"/>
            <p14:sldId id="290"/>
            <p14:sldId id="265"/>
            <p14:sldId id="271"/>
            <p14:sldId id="272"/>
            <p14:sldId id="273"/>
            <p14:sldId id="286"/>
            <p14:sldId id="287"/>
            <p14:sldId id="288"/>
            <p14:sldId id="281"/>
            <p14:sldId id="278"/>
            <p14:sldId id="292"/>
            <p14:sldId id="279"/>
            <p14:sldId id="291"/>
            <p14:sldId id="282"/>
            <p14:sldId id="293"/>
            <p14:sldId id="294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46">
          <p15:clr>
            <a:srgbClr val="A4A3A4"/>
          </p15:clr>
        </p15:guide>
        <p15:guide id="2" pos="17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4" autoAdjust="0"/>
    <p:restoredTop sz="94680" autoAdjust="0"/>
  </p:normalViewPr>
  <p:slideViewPr>
    <p:cSldViewPr>
      <p:cViewPr varScale="1">
        <p:scale>
          <a:sx n="134" d="100"/>
          <a:sy n="134" d="100"/>
        </p:scale>
        <p:origin x="3054" y="114"/>
      </p:cViewPr>
      <p:guideLst>
        <p:guide orient="horz" pos="1746"/>
        <p:guide pos="1747"/>
      </p:guideLst>
    </p:cSldViewPr>
  </p:slideViewPr>
  <p:outlineViewPr>
    <p:cViewPr>
      <p:scale>
        <a:sx n="33" d="100"/>
        <a:sy n="33" d="100"/>
      </p:scale>
      <p:origin x="0" y="23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A7EF-6ABB-4666-B90F-E777805892BE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744538"/>
            <a:ext cx="3724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ACA2-3226-42B1-B3DD-8F52838FB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1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88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39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10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99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044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51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408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91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21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922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92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180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26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10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992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044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51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408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91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21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922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507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60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26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77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766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21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29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24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743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582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6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16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959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679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693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77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766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2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294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24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743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5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28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66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959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679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6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2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74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54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153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0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29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12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53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39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18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2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48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76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0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86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38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5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4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5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00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23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22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537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20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9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1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82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63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4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5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60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7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262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39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56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56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37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14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69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9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69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05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8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661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51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7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15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86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04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13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8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95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9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2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5846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34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3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32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83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42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428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18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817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33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224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74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89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98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39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92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2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97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5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0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892" y="1722594"/>
            <a:ext cx="4713369" cy="118861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1774" y="3142252"/>
            <a:ext cx="3881597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7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7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4845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43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34" y="3563266"/>
            <a:ext cx="4713369" cy="110132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8034" y="2350268"/>
            <a:ext cx="4713369" cy="121299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33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05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67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841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9010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2178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534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16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792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37915" y="679024"/>
            <a:ext cx="936705" cy="192154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542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57" y="1241239"/>
            <a:ext cx="2450066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257" y="1758527"/>
            <a:ext cx="2450066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816860" y="1241239"/>
            <a:ext cx="2451029" cy="51729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838" indent="0">
              <a:buNone/>
              <a:defRPr sz="1400" b="1"/>
            </a:lvl2pPr>
            <a:lvl3pPr marL="633675" indent="0">
              <a:buNone/>
              <a:defRPr sz="1200" b="1"/>
            </a:lvl3pPr>
            <a:lvl4pPr marL="950513" indent="0">
              <a:buNone/>
              <a:defRPr sz="1100" b="1"/>
            </a:lvl4pPr>
            <a:lvl5pPr marL="1267350" indent="0">
              <a:buNone/>
              <a:defRPr sz="1100" b="1"/>
            </a:lvl5pPr>
            <a:lvl6pPr marL="1584188" indent="0">
              <a:buNone/>
              <a:defRPr sz="1100" b="1"/>
            </a:lvl6pPr>
            <a:lvl7pPr marL="1901025" indent="0">
              <a:buNone/>
              <a:defRPr sz="1100" b="1"/>
            </a:lvl7pPr>
            <a:lvl8pPr marL="2217863" indent="0">
              <a:buNone/>
              <a:defRPr sz="1100" b="1"/>
            </a:lvl8pPr>
            <a:lvl9pPr marL="2534700" indent="0">
              <a:buNone/>
              <a:defRPr sz="11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816860" y="1758527"/>
            <a:ext cx="2451029" cy="319487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64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749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12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261" y="220779"/>
            <a:ext cx="1824312" cy="9395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7995" y="220780"/>
            <a:ext cx="3099887" cy="4732621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261" y="1160372"/>
            <a:ext cx="1824312" cy="3793029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617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886" y="3881603"/>
            <a:ext cx="3327083" cy="45824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86886" y="495469"/>
            <a:ext cx="3327083" cy="3327083"/>
          </a:xfrm>
        </p:spPr>
        <p:txBody>
          <a:bodyPr/>
          <a:lstStyle>
            <a:lvl1pPr marL="0" indent="0">
              <a:buNone/>
              <a:defRPr sz="2200"/>
            </a:lvl1pPr>
            <a:lvl2pPr marL="316838" indent="0">
              <a:buNone/>
              <a:defRPr sz="2100"/>
            </a:lvl2pPr>
            <a:lvl3pPr marL="633675" indent="0">
              <a:buNone/>
              <a:defRPr sz="1700"/>
            </a:lvl3pPr>
            <a:lvl4pPr marL="950513" indent="0">
              <a:buNone/>
              <a:defRPr sz="1400"/>
            </a:lvl4pPr>
            <a:lvl5pPr marL="1267350" indent="0">
              <a:buNone/>
              <a:defRPr sz="1400"/>
            </a:lvl5pPr>
            <a:lvl6pPr marL="1584188" indent="0">
              <a:buNone/>
              <a:defRPr sz="1400"/>
            </a:lvl6pPr>
            <a:lvl7pPr marL="1901025" indent="0">
              <a:buNone/>
              <a:defRPr sz="1400"/>
            </a:lvl7pPr>
            <a:lvl8pPr marL="2217863" indent="0">
              <a:buNone/>
              <a:defRPr sz="1400"/>
            </a:lvl8pPr>
            <a:lvl9pPr marL="2534700" indent="0">
              <a:buNone/>
              <a:defRPr sz="14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86886" y="4339848"/>
            <a:ext cx="3327083" cy="650784"/>
          </a:xfrm>
        </p:spPr>
        <p:txBody>
          <a:bodyPr/>
          <a:lstStyle>
            <a:lvl1pPr marL="0" indent="0">
              <a:buNone/>
              <a:defRPr sz="900"/>
            </a:lvl1pPr>
            <a:lvl2pPr marL="316838" indent="0">
              <a:buNone/>
              <a:defRPr sz="800"/>
            </a:lvl2pPr>
            <a:lvl3pPr marL="633675" indent="0">
              <a:buNone/>
              <a:defRPr sz="800"/>
            </a:lvl3pPr>
            <a:lvl4pPr marL="950513" indent="0">
              <a:buNone/>
              <a:defRPr sz="600"/>
            </a:lvl4pPr>
            <a:lvl5pPr marL="1267350" indent="0">
              <a:buNone/>
              <a:defRPr sz="600"/>
            </a:lvl5pPr>
            <a:lvl6pPr marL="1584188" indent="0">
              <a:buNone/>
              <a:defRPr sz="600"/>
            </a:lvl6pPr>
            <a:lvl7pPr marL="1901025" indent="0">
              <a:buNone/>
              <a:defRPr sz="600"/>
            </a:lvl7pPr>
            <a:lvl8pPr marL="2217863" indent="0">
              <a:buNone/>
              <a:defRPr sz="600"/>
            </a:lvl8pPr>
            <a:lvl9pPr marL="2534700" indent="0">
              <a:buNone/>
              <a:defRPr sz="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73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78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83639" y="116814"/>
            <a:ext cx="490976" cy="248375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8785" y="116814"/>
            <a:ext cx="1382433" cy="24837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/>
              <a:t>11.09.2019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0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0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3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5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7260" y="222064"/>
            <a:ext cx="4990625" cy="924190"/>
          </a:xfrm>
          <a:prstGeom prst="rect">
            <a:avLst/>
          </a:prstGeom>
        </p:spPr>
        <p:txBody>
          <a:bodyPr vert="horz" lIns="63370" tIns="31685" rIns="63370" bIns="3168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7260" y="1293873"/>
            <a:ext cx="4990625" cy="3659536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260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9EB6-3739-44C2-A2C8-6BD983ECCAB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94596" y="5139524"/>
            <a:ext cx="1755962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74019" y="5139524"/>
            <a:ext cx="1293866" cy="295228"/>
          </a:xfrm>
          <a:prstGeom prst="rect">
            <a:avLst/>
          </a:prstGeom>
        </p:spPr>
        <p:txBody>
          <a:bodyPr vert="horz" lIns="63370" tIns="31685" rIns="63370" bIns="316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141F-88F3-4E49-9100-5424F554D6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633675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863" indent="-198026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94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3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76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607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441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279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113" indent="-158419" algn="l" defTabSz="6336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3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67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051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35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88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025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7863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4700" algn="l" defTabSz="63367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644" y="1885360"/>
            <a:ext cx="4713369" cy="14786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LOŇŠTÍ DEVÁŤÁCI </a:t>
            </a:r>
            <a:br>
              <a:rPr lang="cs-CZ" b="1" dirty="0" smtClean="0"/>
            </a:br>
            <a:r>
              <a:rPr lang="cs-CZ" b="1" dirty="0" smtClean="0"/>
              <a:t>LETOŠNÍM DEVÁŤÁKŮM</a:t>
            </a:r>
            <a:br>
              <a:rPr lang="cs-CZ" b="1" dirty="0" smtClean="0"/>
            </a:br>
            <a:r>
              <a:rPr lang="cs-CZ" dirty="0" smtClean="0"/>
              <a:t>vzkazník další díly…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162952"/>
            <a:ext cx="5545138" cy="443604"/>
          </a:xfrm>
          <a:solidFill>
            <a:schemeClr val="bg1"/>
          </a:solidFill>
        </p:spPr>
        <p:txBody>
          <a:bodyPr anchor="ctr" anchorCtr="0">
            <a:normAutofit/>
          </a:bodyPr>
          <a:lstStyle/>
          <a:p>
            <a:pPr algn="l"/>
            <a:r>
              <a:rPr lang="cs-CZ" sz="1000" b="1" dirty="0" smtClean="0">
                <a:solidFill>
                  <a:schemeClr val="tx1"/>
                </a:solidFill>
              </a:rPr>
              <a:t>                      Kontaktní </a:t>
            </a:r>
            <a:r>
              <a:rPr lang="cs-CZ" sz="1000" b="1" dirty="0">
                <a:solidFill>
                  <a:schemeClr val="tx1"/>
                </a:solidFill>
              </a:rPr>
              <a:t>pracoviště Úřadu práce </a:t>
            </a:r>
            <a:r>
              <a:rPr lang="cs-CZ" sz="1000" b="1" dirty="0" smtClean="0">
                <a:solidFill>
                  <a:schemeClr val="tx1"/>
                </a:solidFill>
              </a:rPr>
              <a:t>ČR Znojmo, </a:t>
            </a:r>
            <a:r>
              <a:rPr lang="cs-CZ" sz="1000" b="1" dirty="0">
                <a:solidFill>
                  <a:schemeClr val="tx1"/>
                </a:solidFill>
              </a:rPr>
              <a:t>Oddělení poradenství a dalšího vzdělávání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" y="4173139"/>
            <a:ext cx="577408" cy="4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676" y="850281"/>
            <a:ext cx="4886173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defTabSz="805979">
              <a:spcBef>
                <a:spcPts val="0"/>
              </a:spcBef>
              <a:buNone/>
            </a:pPr>
            <a:endParaRPr lang="cs-CZ" sz="600" b="1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SIS VYBRALA PRÁVĚ TUTO ŠKOLU?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Protože tuto školu znám a připadala mi sympatická.</a:t>
            </a:r>
            <a:endParaRPr lang="cs-CZ" sz="900" i="1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KDO TĚ OVLIVNIL PŘI TVÉM ROZHODOVÁNÍ?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Nikdo mě neovlivnil, rozhodla jsem se sama, nedám na radu druhých, protože bych potom mohla litovat, že jsem se nerozhodla podle sebe.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SPLŇUJE ZATÍM VYBRANÁ STŘEDNÍ ŠKOLA TVÁ OČEKÁVÁNÍ?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Ano, splňuje, je to tu fajn, cítím se tu jako doma.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STUDUJEŠ / NESTUDUJEŠ V MÍSTĚ BYDLIŠTĚ?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Protože nikde nebyla ta škola, na kterou jsem chtěla jít, a dojíždět daleko by se mi nechtělo.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JAKÉ ROZDÍLY VNÍMÁŠ MEZI ZÁKLADNÍ A STŘEDNÍ ŠKOLOU?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Střední škola je lepší, nastávají tam nějaké povinnosti a my se tady stáváme dospělými.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NAVŠTÍVILA JSI PŘED PŘIJÍMAČKAMA NĚJAKOU STŘEDNÍ ŠKOLU OSOBNĚ?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 dvě. Je lepší si to prohlédnout a podle toho se rozhodnout.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KDE JSI HLEDALA INFORMACE O ŠKOLÁCH?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Na internetu, po kamarádech, všude, kde to šlo.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JAK SES PŘIPRAVOVALA NA PŘIJÍMAČKY?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Na přijímačky jsem se připravovat nemusela, jsem na oboru, kde se přijímačky nedělají.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JAK VIDÍŠ TVÉ NOVÉ SPOLUŽÁKY, NOVÉ UČITELE, NOVÉ PROSTŘEDÍ?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Vidím je v dobrém světle, jsem tu šťastná.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CO BYS VZKÁZALA DEVÁŤÁKŮM?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Vyberte si školu podle sebe, nedejte na ostatní, přejí vám moc štěstí při výběru.</a:t>
            </a:r>
            <a:endParaRPr lang="cs-CZ" sz="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800" b="1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>
                <a:solidFill>
                  <a:prstClr val="black"/>
                </a:solidFill>
              </a:rPr>
              <a:t>Střední odborná škola Znojmo, Dvořákova, </a:t>
            </a:r>
            <a:r>
              <a:rPr lang="cs-CZ" b="1" dirty="0" err="1" smtClean="0">
                <a:solidFill>
                  <a:prstClr val="black"/>
                </a:solidFill>
              </a:rPr>
              <a:t>p.o</a:t>
            </a:r>
            <a:r>
              <a:rPr lang="cs-CZ" b="1" dirty="0" smtClean="0">
                <a:solidFill>
                  <a:prstClr val="black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9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89" y="850281"/>
            <a:ext cx="4923209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defTabSz="805979">
              <a:spcBef>
                <a:spcPts val="0"/>
              </a:spcBef>
              <a:buNone/>
            </a:pPr>
            <a:endParaRPr lang="cs-CZ" sz="600" b="1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SIS VYBRALA PRÁVĚ TUTO ŠKOLU?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Zajímá mě tento obor a chtěla jsem to vyzkoušet.</a:t>
            </a:r>
            <a:endParaRPr lang="cs-CZ" sz="900" i="1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KDO TĚ OVLIVNIL PŘI TVÉM ROZHODOVÁNÍ?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Nikdo, bylo to vlastní rozhodnutí.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SPLŇUJE ZATÍM VYBRANÁ STŘEDNÍ ŠKOLA TVÁ OČEKÁVÁNÍ?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Ano, splňuje.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STUDUJEŠ / NESTUDUJEŠ V MÍSTĚ BYDLIŠTĚ?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Znojmo je nejblíže.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JAKÉ ROZDÍLY VNÍMÁŠ MEZI ZÁKLADNÍ A STŘEDNÍ ŠKOLOU?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Je to náročnější, ohledně učiva.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NAVŠTÍVILA JSI PŘED PŘIJÍMAČKAMA NĚJAKOU STŘEDNÍ ŠKOLU OSOBNĚ? </a:t>
            </a:r>
            <a:endParaRPr lang="cs-CZ" sz="900" dirty="0">
              <a:solidFill>
                <a:prstClr val="black"/>
              </a:solidFill>
            </a:endParaRPr>
          </a:p>
          <a:p>
            <a:pPr marL="0" indent="0" defTabSz="805979">
              <a:spcBef>
                <a:spcPts val="0"/>
              </a:spcBef>
              <a:buNone/>
            </a:pPr>
            <a:r>
              <a:rPr lang="cs-CZ" sz="800" i="1" dirty="0" smtClean="0">
                <a:solidFill>
                  <a:prstClr val="black"/>
                </a:solidFill>
              </a:rPr>
              <a:t>Ano, tuto a i </a:t>
            </a:r>
            <a:r>
              <a:rPr lang="cs-CZ" sz="800" i="1" dirty="0" err="1" smtClean="0">
                <a:solidFill>
                  <a:prstClr val="black"/>
                </a:solidFill>
              </a:rPr>
              <a:t>Dvořku</a:t>
            </a:r>
            <a:r>
              <a:rPr lang="cs-CZ" sz="800" i="1" dirty="0" smtClean="0">
                <a:solidFill>
                  <a:prstClr val="black"/>
                </a:solidFill>
              </a:rPr>
              <a:t>.</a:t>
            </a:r>
          </a:p>
          <a:p>
            <a:pPr mar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KDE JSI HLEDALA INFORMACE O ŠKOLÁCH?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Na internetu.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JAK SES PŘIPRAVOVALA NA PŘIJÍMAČKY?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Doučování po škole.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JAK VIDÍŠ TVÉ NOVÉ SPOLUŽÁKY, NOVÉ UČITELE, NOVÉ PROSTŘEDÍ?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Celkem dobře, zvykla jsem si.</a:t>
            </a:r>
          </a:p>
          <a:p>
            <a:pPr marL="0" lvl="0" indent="0" defTabSz="805979">
              <a:spcBef>
                <a:spcPts val="0"/>
              </a:spcBef>
              <a:buNone/>
            </a:pPr>
            <a:endParaRPr lang="cs-CZ" sz="3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b="1" dirty="0">
                <a:solidFill>
                  <a:prstClr val="black"/>
                </a:solidFill>
              </a:rPr>
              <a:t>CO BYS VZKÁZALA DEVÁŤÁKŮM?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 defTabSz="805979">
              <a:spcBef>
                <a:spcPts val="0"/>
              </a:spcBef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Že je tohle celkem dobrá škola, ať jdou na Uhelnou.</a:t>
            </a:r>
            <a:endParaRPr lang="cs-CZ" sz="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/>
              <a:t>Střední škola technická Znojmo, </a:t>
            </a:r>
            <a:r>
              <a:rPr lang="cs-CZ" b="1" dirty="0" err="1" smtClean="0"/>
              <a:t>p.o</a:t>
            </a:r>
            <a:r>
              <a:rPr lang="cs-CZ" b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1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297" y="258808"/>
            <a:ext cx="4896544" cy="1071822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dirty="0" smtClean="0"/>
              <a:t>NĚCO PRO RODIČE DEVÁŤÁKŮ</a:t>
            </a:r>
            <a:br>
              <a:rPr lang="cs-CZ" sz="2500" b="1" dirty="0" smtClean="0"/>
            </a:br>
            <a:r>
              <a:rPr lang="cs-CZ" sz="1800" b="1" dirty="0" smtClean="0"/>
              <a:t>Co se často ve vzkazech pro deváťáky objevovalo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297" y="1293886"/>
            <a:ext cx="4896544" cy="39269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200" dirty="0" smtClean="0"/>
              <a:t>Žáci velmi často uváděli, jak jsou pro ně rodiče v této životní etapě důležití. Mnozí se rozhodnou sami. Hodně z nich ale volbu školy s rodiči probírá, diskutuje s nimi. Rodiče jim poskytují významnou podporu. Ale také se           v dotaznících ve velké míře objevovalo:</a:t>
            </a:r>
          </a:p>
          <a:p>
            <a:pPr marL="0" indent="0" algn="just">
              <a:buNone/>
            </a:pPr>
            <a:endParaRPr lang="cs-CZ" sz="5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Jděte na školu, která vás bude bavit, neohlížejte se na ostatní, vy budete studovat, ne oni. Myslete na budoucnost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Rozhodujte se podle sebe, je to vaše budoucnost </a:t>
            </a:r>
            <a:r>
              <a:rPr lang="cs-CZ" sz="1400" dirty="0" smtClean="0">
                <a:solidFill>
                  <a:srgbClr val="00B050"/>
                </a:solidFill>
              </a:rPr>
              <a:t>Ať si žáci promyslí, co chtějí v životě dělat a nevolí školu kvůli kamarádovi </a:t>
            </a:r>
            <a:r>
              <a:rPr lang="cs-CZ" sz="1400" dirty="0" smtClean="0">
                <a:solidFill>
                  <a:schemeClr val="accent2"/>
                </a:solidFill>
              </a:rPr>
              <a:t>Aby se pravidelně učili, protože se jedná o jejich budoucnost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Jděte si za svým snem a vyberte si takovou školu, která vás bude bavit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Aby se nenechali ovlivnit rodinou a nikým jiným, vše má své světlé a stinné stránky </a:t>
            </a:r>
            <a:r>
              <a:rPr lang="cs-CZ" sz="1400" dirty="0" smtClean="0">
                <a:solidFill>
                  <a:srgbClr val="FF0000"/>
                </a:solidFill>
              </a:rPr>
              <a:t>Aby to neflákali, protože střední škola rozhoduje o vaší budoucnosti </a:t>
            </a:r>
            <a:r>
              <a:rPr lang="cs-CZ" sz="1400" dirty="0" smtClean="0">
                <a:solidFill>
                  <a:srgbClr val="00B050"/>
                </a:solidFill>
              </a:rPr>
              <a:t>Určitě si rozmyslete, co chcete dělat, pořádně si o oboru, který chcete dělat, přečtete informace, ať pak nejste překvapeni  </a:t>
            </a:r>
            <a:r>
              <a:rPr lang="cs-CZ" sz="1400" dirty="0" smtClean="0">
                <a:solidFill>
                  <a:schemeClr val="accent2"/>
                </a:solidFill>
              </a:rPr>
              <a:t>Ať vybírání střední školy neberou na lehkou váhu </a:t>
            </a:r>
            <a:r>
              <a:rPr lang="cs-CZ" sz="1400" dirty="0" smtClean="0">
                <a:solidFill>
                  <a:schemeClr val="tx2"/>
                </a:solidFill>
              </a:rPr>
              <a:t>Ať se rozhodují dostatečně správně, protože to budou studovat 3 – 4 roky a není nic horšího, než po roce zjistit, že je to nebaví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163913">
            <a:off x="407461" y="449195"/>
            <a:ext cx="4990625" cy="924190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Jak to vidí kluci?</a:t>
            </a: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4" name="Obrázek 3" descr="C:\Users\michaela.houdova\Desktop\VELETRH ŠKOLA DĚČÍN 2016\PLAKÁTY - studenti\img09610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4" t="-2239" r="14843" b="5953"/>
          <a:stretch/>
        </p:blipFill>
        <p:spPr bwMode="auto">
          <a:xfrm rot="10800000">
            <a:off x="714997" y="1552657"/>
            <a:ext cx="5101458" cy="3180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2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89" y="850281"/>
            <a:ext cx="4923209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" b="1" dirty="0"/>
          </a:p>
          <a:p>
            <a:pPr marL="0" indent="0">
              <a:buNone/>
            </a:pPr>
            <a:r>
              <a:rPr lang="cs-CZ" sz="900" b="1" dirty="0"/>
              <a:t>PROČ SIS VYBRAL PRÁVĚ TUTO ŠKOLU?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Protože je to pro mě jedna z nejlepších škol ve Znojmě.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KDO TĚ OVLIVNIL PŘI TVÉM ROZHODOVÁNÍ?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Nikdo.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SPLŇUJE ZATÍM VYBRANÁ STŘEDNÍ ŠKOLA TVÁ OČEKÁVÁNÍ?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Ano.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PROČ STUDUJEŠ / NESTUDUJEŠ V MÍSTĚ BYDLIŠTĚ?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Protože je to blízko a nemusím brzo vstávat.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JAKÉ ROZDÍLY VNÍMÁŠ MEZI ZÁKLADNÍ A STŘEDNÍ ŠKOLOU?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Skoro žádné.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NAVŠTÍVIL JSI PŘED PŘIJÍMAČKAMA NĚJAKOU STŘEDNÍ ŠKOLU OSOBNĚ?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Ano, tuto a GPOA.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KDE JSI HLEDAL INFORMACE O ŠKOLÁCH?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V </a:t>
            </a:r>
            <a:r>
              <a:rPr lang="cs-CZ" sz="900" i="1" dirty="0"/>
              <a:t>Atlase </a:t>
            </a:r>
            <a:r>
              <a:rPr lang="cs-CZ" sz="900" i="1" dirty="0" smtClean="0"/>
              <a:t>škol.</a:t>
            </a:r>
            <a:r>
              <a:rPr lang="cs-CZ" sz="500" dirty="0" smtClean="0"/>
              <a:t> </a:t>
            </a:r>
            <a:r>
              <a:rPr lang="cs-CZ" sz="900" i="1" dirty="0" smtClean="0"/>
              <a:t>Na dni otevřených dveří.</a:t>
            </a:r>
          </a:p>
          <a:p>
            <a:pPr marL="0" indent="0">
              <a:buNone/>
            </a:pPr>
            <a:r>
              <a:rPr lang="cs-CZ" sz="900" b="1" dirty="0" smtClean="0"/>
              <a:t>JAK </a:t>
            </a:r>
            <a:r>
              <a:rPr lang="cs-CZ" sz="900" b="1" dirty="0"/>
              <a:t>SES PŘIPRAVOVAL NA PŘIJÍMAČKY?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Chodil jsem na doučování ve škole.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JAK VIDÍŠ TVÉ NOVÉ SPOLUŽÁKY, NOVÉ UČITELE, NOVÉ PROSTŘEDÍ?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Velice dobře.</a:t>
            </a:r>
            <a:endParaRPr lang="cs-CZ" sz="500" dirty="0"/>
          </a:p>
          <a:p>
            <a:pPr marL="0" indent="0">
              <a:buNone/>
            </a:pPr>
            <a:r>
              <a:rPr lang="cs-CZ" sz="900" b="1" dirty="0"/>
              <a:t>CO BYS VZKÁZAL DEVÁŤÁKŮM? 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Ať se dobře rozhodnou, co budou dělat.</a:t>
            </a:r>
            <a:endParaRPr lang="cs-CZ" sz="9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Gymnázium Dr. Karla Polesného Znojmo, </a:t>
            </a:r>
            <a:r>
              <a:rPr lang="cs-CZ" b="1" dirty="0" err="1"/>
              <a:t>p.o</a:t>
            </a:r>
            <a:r>
              <a:rPr lang="cs-CZ" b="1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676" y="850281"/>
            <a:ext cx="4886173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cs-CZ" sz="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 smtClean="0">
                <a:solidFill>
                  <a:prstClr val="black"/>
                </a:solidFill>
              </a:rPr>
              <a:t>PROČ </a:t>
            </a:r>
            <a:r>
              <a:rPr lang="cs-CZ" sz="900" b="1" dirty="0">
                <a:solidFill>
                  <a:prstClr val="black"/>
                </a:solidFill>
              </a:rPr>
              <a:t>SIS VYBRAL PRÁVĚ TUTO ŠKOLU?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Byla to nejbližší škola s mým oblíbeným oborem.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KDO TĚ OVLIVNIL PŘI TVÉM ROZHODOVÁNÍ?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Bratranec, rodina.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SPLŇUJE ZATÍM VYBRANÁ STŘEDNÍ ŠKOLA TVÁ OČEKÁVÁNÍ?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Zatím ano, uvidím v dalších ročnících.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STUDUJEŠ / NESTUDUJEŠ V MÍSTĚ BYDLIŠTĚ?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V místě bydliště studuji, protože je to škola, na kterou jsem chtěl jít.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JAKÉ ROZDÍLY VNÍMÁŠ MEZI ZÁKLADNÍ A STŘEDNÍ ŠKOLOU?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Víc se řeší absence.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NAVŠTÍVIL JSI PŘED PŘIJÍMAČKAMA NĚJAKOU STŘEDNÍ ŠKOLU OSOBNĚ?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KDE JSI HLEDAL INFORMACE O ŠKOLÁCH?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V seznamu středních škol a na internetu.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SES PŘIPRAVOVAL NA PŘIJÍMAČKY?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Chodil jsem na doučování.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VIDÍŠ TVÉ NOVÉ SPOLUŽÁKY, NOVÉ UČITELE, NOVÉ PROSTŘEDÍ?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Je to přátelské prostředí.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CO BYS VZKÁZAL DEVÁŤÁKŮM? 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Ať se připravují na přijímačky.</a:t>
            </a:r>
            <a:endParaRPr lang="cs-CZ" sz="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 lnSpcReduction="10000"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Gymnázium, Střední pedagogická škola, Obchodní akademie a Jazyková škola s právem státní jazykové zkoušky Znojmo, </a:t>
            </a:r>
            <a:r>
              <a:rPr lang="cs-CZ" b="1" dirty="0" err="1"/>
              <a:t>p.o</a:t>
            </a:r>
            <a:r>
              <a:rPr lang="cs-CZ" b="1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89" y="850281"/>
            <a:ext cx="4923209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cs-CZ" sz="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 smtClean="0">
                <a:solidFill>
                  <a:prstClr val="black"/>
                </a:solidFill>
              </a:rPr>
              <a:t>PROČ </a:t>
            </a:r>
            <a:r>
              <a:rPr lang="cs-CZ" sz="900" b="1" dirty="0">
                <a:solidFill>
                  <a:prstClr val="black"/>
                </a:solidFill>
              </a:rPr>
              <a:t>SIS VYBRAL PRÁVĚ TUTO ŠKOLU?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Byla o něco blíže než škola v Brně a jsou sem lepší spoje.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KDO TĚ OVLIVNIL PŘI TVÉM ROZHODOVÁNÍ?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Nikdo mě při rozhodování neovlivnil.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SPLŇUJE ZATÍM VYBRANÁ STŘEDNÍ ŠKOLA TVÁ OČEKÁVÁNÍ?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Ano, splňuje má očekávání.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STUDUJEŠ / NESTUDUJEŠ V MÍSTĚ BYDLIŠTĚ?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Chtěl jsem jít na tento obor a nemusím dojíždět.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JAKÉ ROZDÍLY VNÍMÁŠ MEZI ZÁKLADNÍ A STŘEDNÍ ŠKOLOU?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Přibylo více povinností. Musím se snažit a více se učit.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NAVŠTÍVIL JSI PŘED PŘIJÍMAČKAMA NĚJAKOU STŘEDNÍ ŠKOLU OSOBNĚ?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Ano, Přímětickou a ISŠA Brno.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KDE JSI HLEDAL INFORMACE O ŠKOLÁCH?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Hledal jsem informace na stránkách školy, kde jsem potom také zjistil, že jsem byl přijat.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SES PŘIPRAVOVAL NA PŘIJÍMAČKY?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Byl jsem na akci „Řemeslo má budoucnost“.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VIDÍŠ TVÉ NOVÉ SPOLUŽÁKY, NOVÉ UČITELE, NOVÉ PROSTŘEDÍ?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Hodně dobře, mé očekávání bylo horší.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CO BYS VZKÁZAL DEVÁŤÁKŮM? 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Doporučil bych tuto školu a samozřejmě bych jim popřál hodně štěstí při vybírání školy.</a:t>
            </a:r>
            <a:endParaRPr lang="cs-CZ" sz="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4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Střední odborné učiliště a Střední odborná škola SČMSD, Znojmo, s.r.o.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1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89" y="850281"/>
            <a:ext cx="4923209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cs-CZ" sz="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 smtClean="0">
                <a:solidFill>
                  <a:prstClr val="black"/>
                </a:solidFill>
              </a:rPr>
              <a:t>PROČ </a:t>
            </a:r>
            <a:r>
              <a:rPr lang="cs-CZ" sz="900" b="1" dirty="0">
                <a:solidFill>
                  <a:prstClr val="black"/>
                </a:solidFill>
              </a:rPr>
              <a:t>SIS VYBRAL PRÁVĚ TUTO ŠKOLU?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Chci pomáhat lidem a myslím si, že tato škola mi pomůže.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KDO TĚ OVLIVNIL PŘI TVÉM ROZHODOVÁNÍ?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Nikdo, rodiče mi dali volnou ruku a když jsem jim řekl něco o tom oboru, tak mi řekli pozitiva a negativa.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SPLŇUJE ZATÍM VYBRANÁ STŘEDNÍ ŠKOLA TVÁ OČEKÁVÁNÍ?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STUDUJEŠ / NESTUDUJEŠ V MÍSTĚ BYDLIŠTĚ?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Je to blízko mého bydliště a doprava mi taky vyhovuje.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JAKÉ ROZDÍLY VNÍMÁŠ MEZI ZÁKLADNÍ A STŘEDNÍ ŠKOLOU?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Volnost. Učení už má směr a vím, kam jdu. Berou tě více dospěleji než na základce.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NAVŠTÍVIL JSI PŘED PŘIJÍMAČKAMA NĚJAKOU STŘEDNÍ ŠKOLU OSOBNĚ?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Navštívil jsem </a:t>
            </a:r>
            <a:r>
              <a:rPr lang="cs-CZ" sz="900" i="1" dirty="0" err="1" smtClean="0">
                <a:solidFill>
                  <a:prstClr val="black"/>
                </a:solidFill>
              </a:rPr>
              <a:t>zdravku</a:t>
            </a:r>
            <a:r>
              <a:rPr lang="cs-CZ" sz="900" i="1" dirty="0" smtClean="0">
                <a:solidFill>
                  <a:prstClr val="black"/>
                </a:solidFill>
              </a:rPr>
              <a:t> ve Znojmě. Školy v Třebíči a v Jihlavě.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KDE JSI HLEDAL INFORMACE O ŠKOLÁCH?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Internet, den otevřených dveří a mezi kamarády.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SES PŘIPRAVOVAL NA PŘIJÍMAČKY?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Na matematiku jsem měl doučování. Jinak jsme měli zvláštní předměty na základce (cvičení z matiky a češtiny). Domácí příprava (vyplňování testů z přijímacích zkoušek z minulých let).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VIDÍŠ TVÉ NOVÉ SPOLUŽÁKY, NOVÉ UČITELE, NOVÉ PROSTŘEDÍ?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Je to pro mě nezvyk, střední je úplně jiná. Učitelé jsou v pohodě, se vším poradí a  pomůžou, prostředí je dobré.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CO BYS VZKÁZAL DEVÁŤÁKŮM? 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Žádný stres! Učit se pravidelně a ať se na střední líbí.</a:t>
            </a:r>
            <a:endParaRPr lang="cs-CZ" sz="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 lnSpcReduction="10000"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Střední zdravotnická škola a Vyšší odborná škola zdravotnická Znojmo, </a:t>
            </a:r>
            <a:r>
              <a:rPr lang="cs-CZ" b="1" dirty="0" err="1"/>
              <a:t>p.o</a:t>
            </a:r>
            <a:r>
              <a:rPr lang="cs-CZ" b="1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5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89" y="850281"/>
            <a:ext cx="4923209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cs-CZ" sz="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 smtClean="0">
                <a:solidFill>
                  <a:prstClr val="black"/>
                </a:solidFill>
              </a:rPr>
              <a:t>PROČ </a:t>
            </a:r>
            <a:r>
              <a:rPr lang="cs-CZ" sz="900" b="1" dirty="0">
                <a:solidFill>
                  <a:prstClr val="black"/>
                </a:solidFill>
              </a:rPr>
              <a:t>SIS VYBRAL PRÁVĚ TUTO ŠKOLU?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Protože se už od mala pohybuji v zemědělství a zkrátka mě to baví.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KDO TĚ OVLIVNIL PŘI TVÉM ROZHODOVÁNÍ?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Nikdo, rozhodl jsem se sám.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SPLŇUJE ZATÍM VYBRANÁ STŘEDNÍ ŠKOLA TVÁ OČEKÁVÁNÍ?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Řekl bych, že ano, splňuje má očekávání.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PROČ STUDUJEŠ / NESTUDUJEŠ V MÍSTĚ BYDLIŠTĚ?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Protože jsem nechtěl být na intru.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JAKÉ ROZDÍLY VNÍMÁŠ MEZI ZÁKLADNÍ A STŘEDNÍ ŠKOLOU?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Odborný výcvik a klidnější prostředí.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NAVŠTÍVIL JSI PŘED PŘIJÍMAČKAMA NĚJAKOU STŘEDNÍ ŠKOLU OSOBNĚ?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Ano, </a:t>
            </a:r>
            <a:r>
              <a:rPr lang="cs-CZ" sz="900" i="1" dirty="0" err="1" smtClean="0">
                <a:solidFill>
                  <a:prstClr val="black"/>
                </a:solidFill>
              </a:rPr>
              <a:t>Dvořku</a:t>
            </a:r>
            <a:r>
              <a:rPr lang="cs-CZ" sz="900" i="1" dirty="0" smtClean="0">
                <a:solidFill>
                  <a:prstClr val="black"/>
                </a:solidFill>
              </a:rPr>
              <a:t>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KDE JSI HLEDAL INFORMACE O ŠKOLÁCH?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Od kamarádů a navštívil jsem Burzu škol.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SES PŘIPRAVOVAL NA PŘIJÍMAČKY?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Doučoval jsem se.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JAK VIDÍŠ TVÉ NOVÉ SPOLUŽÁKY, NOVÉ UČITELE, NOVÉ PROSTŘEDÍ?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Jsou celkem v pohodě.</a:t>
            </a:r>
            <a:endParaRPr lang="cs-CZ" sz="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b="1" dirty="0">
                <a:solidFill>
                  <a:prstClr val="black"/>
                </a:solidFill>
              </a:rPr>
              <a:t>CO BYS VZKÁZAL DEVÁŤÁKŮM?  </a:t>
            </a:r>
            <a:endParaRPr lang="cs-CZ" sz="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sz="900" i="1" dirty="0" smtClean="0">
                <a:solidFill>
                  <a:prstClr val="black"/>
                </a:solidFill>
              </a:rPr>
              <a:t>Ať jdou na řemesla.</a:t>
            </a:r>
            <a:endParaRPr lang="cs-CZ" sz="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1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>
                <a:solidFill>
                  <a:prstClr val="black"/>
                </a:solidFill>
              </a:rPr>
              <a:t>Střední odborná škola Znojmo, Dvořákova, </a:t>
            </a:r>
            <a:r>
              <a:rPr lang="cs-CZ" b="1" dirty="0" err="1">
                <a:solidFill>
                  <a:prstClr val="black"/>
                </a:solidFill>
              </a:rPr>
              <a:t>p.o</a:t>
            </a:r>
            <a:r>
              <a:rPr lang="cs-CZ" b="1" dirty="0">
                <a:solidFill>
                  <a:prstClr val="black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3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89" y="850281"/>
            <a:ext cx="4923209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" b="1" dirty="0" smtClean="0"/>
          </a:p>
          <a:p>
            <a:pPr marL="0" indent="0">
              <a:buNone/>
            </a:pPr>
            <a:r>
              <a:rPr lang="cs-CZ" sz="900" b="1" dirty="0" smtClean="0"/>
              <a:t>PROČ </a:t>
            </a:r>
            <a:r>
              <a:rPr lang="cs-CZ" sz="900" b="1" dirty="0"/>
              <a:t>SIS VYBRAL PRÁVĚ TUTO ŠKOLU? </a:t>
            </a:r>
            <a:endParaRPr lang="cs-CZ" sz="900" dirty="0"/>
          </a:p>
          <a:p>
            <a:pPr marL="0" lvl="0" indent="0">
              <a:buNone/>
            </a:pPr>
            <a:r>
              <a:rPr lang="cs-CZ" sz="900" i="1" dirty="0">
                <a:solidFill>
                  <a:prstClr val="black"/>
                </a:solidFill>
              </a:rPr>
              <a:t>Chci se vyučit nějakému řemeslu</a:t>
            </a:r>
            <a:r>
              <a:rPr lang="cs-CZ" sz="900" i="1" dirty="0" smtClean="0">
                <a:solidFill>
                  <a:prstClr val="black"/>
                </a:solidFill>
              </a:rPr>
              <a:t>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KDO TĚ OVLIVNIL PŘI TVÉM ROZHODOVÁNÍ? </a:t>
            </a:r>
            <a:endParaRPr lang="cs-CZ" sz="900" dirty="0"/>
          </a:p>
          <a:p>
            <a:pPr marL="0" lvl="0" indent="0">
              <a:buNone/>
            </a:pPr>
            <a:r>
              <a:rPr lang="cs-CZ" sz="900" i="1" dirty="0">
                <a:solidFill>
                  <a:prstClr val="black"/>
                </a:solidFill>
              </a:rPr>
              <a:t>Kamarádi a rodiče</a:t>
            </a:r>
            <a:r>
              <a:rPr lang="cs-CZ" sz="900" i="1" dirty="0" smtClean="0">
                <a:solidFill>
                  <a:prstClr val="black"/>
                </a:solidFill>
              </a:rPr>
              <a:t>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SPLŇUJE ZATÍM VYBRANÁ STŘEDNÍ ŠKOLA TVÁ OČEKÁVÁNÍ? </a:t>
            </a:r>
            <a:endParaRPr lang="cs-CZ" sz="900" dirty="0"/>
          </a:p>
          <a:p>
            <a:pPr marL="0" lvl="0" indent="0">
              <a:buNone/>
            </a:pPr>
            <a:r>
              <a:rPr lang="cs-CZ" sz="900" i="1" dirty="0">
                <a:solidFill>
                  <a:prstClr val="black"/>
                </a:solidFill>
              </a:rPr>
              <a:t>Zatím ano</a:t>
            </a:r>
            <a:r>
              <a:rPr lang="cs-CZ" sz="900" i="1" dirty="0" smtClean="0">
                <a:solidFill>
                  <a:prstClr val="black"/>
                </a:solidFill>
              </a:rPr>
              <a:t>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PROČ STUDUJEŠ / NESTUDUJEŠ V MÍSTĚ BYDLIŠTĚ? </a:t>
            </a:r>
            <a:endParaRPr lang="cs-CZ" sz="900" dirty="0"/>
          </a:p>
          <a:p>
            <a:pPr marL="0" lvl="0" indent="0">
              <a:buNone/>
            </a:pPr>
            <a:r>
              <a:rPr lang="cs-CZ" sz="900" i="1" dirty="0">
                <a:solidFill>
                  <a:prstClr val="black"/>
                </a:solidFill>
              </a:rPr>
              <a:t>Mám to kousek od domu</a:t>
            </a:r>
            <a:r>
              <a:rPr lang="cs-CZ" sz="900" i="1" dirty="0" smtClean="0">
                <a:solidFill>
                  <a:prstClr val="black"/>
                </a:solidFill>
              </a:rPr>
              <a:t>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JAKÉ ROZDÍLY VNÍMÁŠ MEZI ZÁKLADNÍ A STŘEDNÍ ŠKOLOU? </a:t>
            </a:r>
            <a:endParaRPr lang="cs-CZ" sz="900" dirty="0"/>
          </a:p>
          <a:p>
            <a:pPr marL="0" lvl="0" indent="0">
              <a:buNone/>
            </a:pPr>
            <a:r>
              <a:rPr lang="cs-CZ" sz="900" i="1" dirty="0">
                <a:solidFill>
                  <a:prstClr val="black"/>
                </a:solidFill>
              </a:rPr>
              <a:t>Více učení a jiné jednání</a:t>
            </a:r>
            <a:r>
              <a:rPr lang="cs-CZ" sz="900" i="1" dirty="0" smtClean="0">
                <a:solidFill>
                  <a:prstClr val="black"/>
                </a:solidFill>
              </a:rPr>
              <a:t>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NAVŠTÍVIL JSI PŘED PŘIJÍMAČKAMA NĚJAKOU STŘEDNÍ ŠKOLU OSOBNĚ?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Ano, Uhelnou.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KDE JSI HLEDAL INFORMACE O ŠKOLÁCH?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Na internetu.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JAK SES PŘIPRAVOVAL NA PŘIJÍMAČKY?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Nepřipravoval – neměl jsem přijímačky.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JAK VIDÍŠ TVÉ NOVÉ SPOLUŽÁKY, NOVÉ UČITELE, NOVÉ PROSTŘEDÍ?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Spolužáci celkem ujdou, učitelé v pohodě a prostředí v pohodě.</a:t>
            </a:r>
            <a:endParaRPr lang="cs-CZ" sz="900" dirty="0"/>
          </a:p>
          <a:p>
            <a:pPr marL="0" indent="0">
              <a:buNone/>
            </a:pPr>
            <a:r>
              <a:rPr lang="cs-CZ" sz="900" b="1" dirty="0"/>
              <a:t>CO BYS VZKÁZAL DEVÁŤÁKŮM? 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Řemeslo je lepší než vysoká škola.</a:t>
            </a:r>
            <a:endParaRPr lang="cs-CZ" sz="900" dirty="0"/>
          </a:p>
          <a:p>
            <a:pPr marL="0" indent="0">
              <a:buNone/>
            </a:pPr>
            <a:endParaRPr lang="cs-CZ" sz="9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Střední škola technická Znojmo, </a:t>
            </a:r>
            <a:r>
              <a:rPr lang="cs-CZ" b="1" dirty="0" err="1"/>
              <a:t>p.o</a:t>
            </a:r>
            <a:r>
              <a:rPr lang="cs-CZ" b="1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5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14698" y="1980481"/>
            <a:ext cx="4163510" cy="1478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cs-CZ" sz="1400" i="1" dirty="0">
                <a:cs typeface="Sakkal Majalla" panose="02000000000000000000" pitchFamily="2" charset="-78"/>
              </a:rPr>
              <a:t>Jaký obor studia je pro mne vhodný? </a:t>
            </a:r>
          </a:p>
          <a:p>
            <a:pPr marL="0" indent="0" algn="r">
              <a:buNone/>
            </a:pPr>
            <a:r>
              <a:rPr lang="cs-CZ" sz="1400" i="1" dirty="0">
                <a:cs typeface="Sakkal Majalla" panose="02000000000000000000" pitchFamily="2" charset="-78"/>
              </a:rPr>
              <a:t>Kde mohu takový obor studovat? </a:t>
            </a:r>
          </a:p>
          <a:p>
            <a:pPr marL="0" indent="0" algn="r">
              <a:buNone/>
            </a:pPr>
            <a:r>
              <a:rPr lang="cs-CZ" sz="1400" i="1" dirty="0">
                <a:cs typeface="Sakkal Majalla" panose="02000000000000000000" pitchFamily="2" charset="-78"/>
              </a:rPr>
              <a:t>Mám se rozhodnout pro tu či jinou školu?  </a:t>
            </a:r>
          </a:p>
          <a:p>
            <a:pPr marL="0" indent="0" algn="r">
              <a:buNone/>
            </a:pPr>
            <a:r>
              <a:rPr lang="cs-CZ" sz="1400" i="1" dirty="0">
                <a:cs typeface="Sakkal Majalla" panose="02000000000000000000" pitchFamily="2" charset="-78"/>
              </a:rPr>
              <a:t>Jak mám zvládnout celý proces přijímacího řízení?</a:t>
            </a:r>
          </a:p>
          <a:p>
            <a:pPr marL="0" indent="0">
              <a:buNone/>
            </a:pPr>
            <a:endParaRPr lang="cs-CZ" sz="1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162014" y="3518198"/>
            <a:ext cx="5016194" cy="893854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 smtClean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cs-CZ" dirty="0">
                <a:cs typeface="Sakkal Majalla" panose="02000000000000000000" pitchFamily="2" charset="-78"/>
              </a:rPr>
              <a:t>Jsme přesvědčeni, </a:t>
            </a:r>
            <a:r>
              <a:rPr lang="cs-CZ" dirty="0" smtClean="0">
                <a:cs typeface="Sakkal Majalla" panose="02000000000000000000" pitchFamily="2" charset="-78"/>
              </a:rPr>
              <a:t>že </a:t>
            </a:r>
            <a:r>
              <a:rPr lang="cs-CZ" dirty="0">
                <a:cs typeface="Sakkal Majalla" panose="02000000000000000000" pitchFamily="2" charset="-78"/>
              </a:rPr>
              <a:t>nejlepší tipy pro správnou volbu mohou dát právě ti, kteří v nedávné době takovým rozhodováním procházeli …</a:t>
            </a:r>
          </a:p>
          <a:p>
            <a:endParaRPr lang="cs-CZ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2038126" y="612329"/>
            <a:ext cx="3197648" cy="1109012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>
                <a:cs typeface="Sakkal Majalla" panose="02000000000000000000" pitchFamily="2" charset="-78"/>
              </a:rPr>
              <a:t>Každý rok prožíváme v našem Informačním a poradenském středisku </a:t>
            </a:r>
            <a:r>
              <a:rPr lang="cs-CZ" dirty="0" smtClean="0">
                <a:cs typeface="Sakkal Majalla" panose="02000000000000000000" pitchFamily="2" charset="-78"/>
              </a:rPr>
              <a:t> pro </a:t>
            </a:r>
            <a:r>
              <a:rPr lang="cs-CZ" dirty="0">
                <a:cs typeface="Sakkal Majalla" panose="02000000000000000000" pitchFamily="2" charset="-78"/>
              </a:rPr>
              <a:t>volbu a změnu povolání s deváťáky jejich rozhodování o dalším směřování.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6" b="89931" l="8252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54468" y="-480533"/>
            <a:ext cx="5211478" cy="368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146377" y="4428753"/>
            <a:ext cx="5184576" cy="6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40822" tIns="70411" rIns="140822" bIns="70411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1540"/>
              </a:spcAft>
            </a:pPr>
            <a:r>
              <a:rPr lang="cs-CZ" sz="1400" dirty="0">
                <a:latin typeface="Calibri"/>
                <a:ea typeface="Calibri"/>
                <a:cs typeface="Times New Roman"/>
              </a:rPr>
              <a:t>… Oslovili jsme proto loňské deváťáky a zeptali se jich na </a:t>
            </a:r>
            <a:r>
              <a:rPr lang="cs-CZ" sz="1400" dirty="0" smtClean="0">
                <a:latin typeface="Calibri"/>
                <a:ea typeface="Calibri"/>
                <a:cs typeface="Times New Roman"/>
              </a:rPr>
              <a:t>pár otázek</a:t>
            </a:r>
            <a:r>
              <a:rPr lang="cs-CZ" sz="1400" dirty="0">
                <a:latin typeface="Calibri"/>
                <a:ea typeface="Calibri"/>
                <a:cs typeface="Times New Roman"/>
              </a:rPr>
              <a:t>, které souvisí s přechodem ze základní školy na školu střední. </a:t>
            </a:r>
          </a:p>
        </p:txBody>
      </p:sp>
    </p:spTree>
    <p:extLst>
      <p:ext uri="{BB962C8B-B14F-4D97-AF65-F5344CB8AC3E}">
        <p14:creationId xmlns:p14="http://schemas.microsoft.com/office/powerpoint/2010/main" val="32400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:\Users\michaela.houdova\Desktop\VELETRH ŠKOLA DĚČÍN 2016\PLAKÁTY - studenti\img09616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3" b="56304"/>
          <a:stretch/>
        </p:blipFill>
        <p:spPr bwMode="auto">
          <a:xfrm rot="17251649">
            <a:off x="3035809" y="423894"/>
            <a:ext cx="2205598" cy="188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Users\michaela.houdova\Desktop\VELETRH ŠKOLA DĚČÍN 2016\PLAKÁTY - studenti\img09615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52" r="40853" b="3624"/>
          <a:stretch/>
        </p:blipFill>
        <p:spPr bwMode="auto">
          <a:xfrm rot="13969033">
            <a:off x="462669" y="3159460"/>
            <a:ext cx="1983084" cy="167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michaela.houdova\AppData\Local\Microsoft\Windows\Temporary Internet Files\Content.Outlook\J1JVC7PB\img00021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6" r="59734"/>
          <a:stretch/>
        </p:blipFill>
        <p:spPr bwMode="auto">
          <a:xfrm rot="20444392">
            <a:off x="3371334" y="2967630"/>
            <a:ext cx="1534548" cy="211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michaela.houdova\Desktop\VELETRH ŠKOLA DĚČÍN 2016\PLAKÁTY - studenti\img00090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b="23471"/>
          <a:stretch/>
        </p:blipFill>
        <p:spPr bwMode="auto">
          <a:xfrm rot="11225151">
            <a:off x="468519" y="140050"/>
            <a:ext cx="1959293" cy="26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163913">
            <a:off x="338089" y="2413478"/>
            <a:ext cx="4990625" cy="92419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A co na to další?</a:t>
            </a:r>
            <a:br>
              <a:rPr lang="cs-CZ" dirty="0" smtClean="0">
                <a:latin typeface="Comic Sans MS" panose="030F0702030302020204" pitchFamily="66" charset="0"/>
              </a:rPr>
            </a:br>
            <a:r>
              <a:rPr lang="cs-CZ" sz="1400" dirty="0">
                <a:latin typeface="Comic Sans MS" panose="030F0702030302020204" pitchFamily="66" charset="0"/>
              </a:rPr>
              <a:t>vybrané odpovědi</a:t>
            </a:r>
          </a:p>
        </p:txBody>
      </p:sp>
    </p:spTree>
    <p:extLst>
      <p:ext uri="{BB962C8B-B14F-4D97-AF65-F5344CB8AC3E}">
        <p14:creationId xmlns:p14="http://schemas.microsoft.com/office/powerpoint/2010/main" val="6086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297" y="258808"/>
            <a:ext cx="4896544" cy="1071822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dirty="0"/>
              <a:t>JAKÉ ROZDÍLY VNÍMÁTE MEZI ZÁKLADNÍ A STŘEDNÍ ŠKOLOU? 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297" y="1293886"/>
            <a:ext cx="4896544" cy="39269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Přísnější učitelé, vše se bere více do </a:t>
            </a:r>
            <a:r>
              <a:rPr lang="cs-CZ" sz="1400" dirty="0" err="1" smtClean="0">
                <a:solidFill>
                  <a:schemeClr val="tx2"/>
                </a:solidFill>
              </a:rPr>
              <a:t>podrobna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Na střední je více učení a tím pádem více zkoušení a písemek </a:t>
            </a:r>
            <a:r>
              <a:rPr lang="cs-CZ" sz="1400" dirty="0" smtClean="0">
                <a:solidFill>
                  <a:srgbClr val="00B050"/>
                </a:solidFill>
              </a:rPr>
              <a:t>Střední mě baví mnohem víc než základní, protože mám předměty, které mě baví a dozvídám se nové věci </a:t>
            </a:r>
            <a:r>
              <a:rPr lang="cs-CZ" sz="1400" dirty="0" smtClean="0">
                <a:solidFill>
                  <a:schemeClr val="accent2"/>
                </a:solidFill>
              </a:rPr>
              <a:t>Všechno je volnější, ale i zároveň přísnější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Střední je těžší, ale zároveň má více možností seberealizace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Absence a váha známky </a:t>
            </a:r>
            <a:r>
              <a:rPr lang="cs-CZ" sz="1400" dirty="0" smtClean="0">
                <a:solidFill>
                  <a:schemeClr val="tx2"/>
                </a:solidFill>
              </a:rPr>
              <a:t>Základní byla více uvolněná, brala se více jako hra, střední je více důrazná a zaměřená na vzdělání pro dosažení maturity nebo výučního listu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Na základní jsem většinu lidí znala, na střední jsem musela navázat nové vztahy </a:t>
            </a:r>
            <a:r>
              <a:rPr lang="cs-CZ" sz="1400" dirty="0" smtClean="0">
                <a:solidFill>
                  <a:srgbClr val="00B050"/>
                </a:solidFill>
              </a:rPr>
              <a:t>Na střední si uvědomuji, že mě opravdu připravuje do života </a:t>
            </a:r>
            <a:r>
              <a:rPr lang="cs-CZ" sz="1400" dirty="0" smtClean="0">
                <a:solidFill>
                  <a:schemeClr val="accent2"/>
                </a:solidFill>
              </a:rPr>
              <a:t>Učitelé s námi jednají jako s dospělou osobou a jejich komunikace je lepší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Máme praxe a je to volnější.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Za mě je střední škola lepší než základní Na škole mě učitelé více chápou a říkají i to, co si myslí, jsou vůči žákům otevření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Musím se víc učit </a:t>
            </a:r>
            <a:r>
              <a:rPr lang="cs-CZ" sz="1400" dirty="0" smtClean="0">
                <a:solidFill>
                  <a:srgbClr val="00B050"/>
                </a:solidFill>
              </a:rPr>
              <a:t>Odborný výcvik a klidnější prostředí </a:t>
            </a:r>
            <a:r>
              <a:rPr lang="cs-CZ" sz="1400" dirty="0" smtClean="0">
                <a:solidFill>
                  <a:schemeClr val="accent2"/>
                </a:solidFill>
              </a:rPr>
              <a:t>Berou nás tu jako dospělé, takže můj názor tu berou v úvahu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Na základce byla pohodička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297" y="258808"/>
            <a:ext cx="4896544" cy="1071822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dirty="0" smtClean="0"/>
              <a:t>KDE JSTE HLEDALI INFORMACE        O STŘEDNÍCH ŠKOLÁCH? 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297" y="1293886"/>
            <a:ext cx="4896544" cy="39269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Na internetu, v Atlase škol, co jsme dostali na základní škole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Od kamarádů a známých </a:t>
            </a:r>
            <a:r>
              <a:rPr lang="cs-CZ" sz="1400" dirty="0" smtClean="0">
                <a:solidFill>
                  <a:srgbClr val="00B050"/>
                </a:solidFill>
              </a:rPr>
              <a:t>Nikde </a:t>
            </a:r>
            <a:r>
              <a:rPr lang="cs-CZ" sz="1400" dirty="0" smtClean="0">
                <a:solidFill>
                  <a:schemeClr val="accent2"/>
                </a:solidFill>
              </a:rPr>
              <a:t>U výchovného poradce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Na stránkách školy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Atlas škol a stránky vybraných škol a doporučení žáků studujících na školách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Burza škol </a:t>
            </a:r>
            <a:r>
              <a:rPr lang="cs-CZ" sz="1400" dirty="0" smtClean="0">
                <a:solidFill>
                  <a:srgbClr val="00B050"/>
                </a:solidFill>
              </a:rPr>
              <a:t>Na dni otevřených dveří </a:t>
            </a:r>
            <a:r>
              <a:rPr lang="cs-CZ" sz="1400" dirty="0" smtClean="0">
                <a:solidFill>
                  <a:schemeClr val="accent2"/>
                </a:solidFill>
              </a:rPr>
              <a:t>Od učitelů na základní škole a v Atlase škol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Informace jsem nehledala skoro vůbec, ale na internetových stránkách se dá najít vše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Na burze škol, veletrhu středních škol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Na letácích, které jsem dostal na úřadu práce a na webu </a:t>
            </a:r>
            <a:r>
              <a:rPr lang="cs-CZ" sz="1400" dirty="0" smtClean="0">
                <a:solidFill>
                  <a:srgbClr val="00B050"/>
                </a:solidFill>
              </a:rPr>
              <a:t>Na internetu a </a:t>
            </a:r>
            <a:r>
              <a:rPr lang="cs-CZ" sz="1400" dirty="0" err="1" smtClean="0">
                <a:solidFill>
                  <a:srgbClr val="00B050"/>
                </a:solidFill>
              </a:rPr>
              <a:t>Facebooku</a:t>
            </a:r>
            <a:r>
              <a:rPr lang="cs-CZ" sz="1400" dirty="0" smtClean="0">
                <a:solidFill>
                  <a:srgbClr val="00B050"/>
                </a:solidFill>
              </a:rPr>
              <a:t> </a:t>
            </a:r>
            <a:r>
              <a:rPr lang="cs-CZ" sz="1400" dirty="0" smtClean="0">
                <a:solidFill>
                  <a:schemeClr val="accent2"/>
                </a:solidFill>
              </a:rPr>
              <a:t>Dostal jsem doporučení na základní škole a školu jsem navíc znal už dříve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V novinách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Přímo od pana ředitele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Ve škole na nástěnkách a besedě na úřadu práce </a:t>
            </a:r>
            <a:r>
              <a:rPr lang="cs-CZ" sz="1400" dirty="0" smtClean="0">
                <a:solidFill>
                  <a:srgbClr val="00B050"/>
                </a:solidFill>
              </a:rPr>
              <a:t>Na základní školu přijeli zástupci ze střední školy a více nám o ní řekli </a:t>
            </a:r>
            <a:r>
              <a:rPr lang="cs-CZ" sz="1400" dirty="0" smtClean="0">
                <a:solidFill>
                  <a:schemeClr val="accent2"/>
                </a:solidFill>
              </a:rPr>
              <a:t>Google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Na rodičovském sdružení, kam přijeli zástupci střední škol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Osobně ve škole 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297" y="258808"/>
            <a:ext cx="4896544" cy="92419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dirty="0"/>
              <a:t>JAK  JSTE SE PŘIPRAVOVALI NA PŘIJÍMAČKY? 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297" y="1146018"/>
            <a:ext cx="4896544" cy="40748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Vyplňování starých přijímaček a doučování z matematiky a češtiny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Nepřipravovala, jen to, co jsme probrali ve škole v hodinách </a:t>
            </a:r>
            <a:r>
              <a:rPr lang="cs-CZ" sz="1400" dirty="0" smtClean="0">
                <a:solidFill>
                  <a:srgbClr val="00B050"/>
                </a:solidFill>
              </a:rPr>
              <a:t>Doučování ve škole a zkoušela jsem si testy na internetu </a:t>
            </a:r>
            <a:r>
              <a:rPr lang="cs-CZ" sz="1400" dirty="0" smtClean="0">
                <a:solidFill>
                  <a:schemeClr val="accent2"/>
                </a:solidFill>
              </a:rPr>
              <a:t>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Sama doma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Tvrdě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Chodil jsem na přípravné hodiny na mé základní škole </a:t>
            </a:r>
            <a:r>
              <a:rPr lang="cs-CZ" sz="1400" dirty="0" smtClean="0">
                <a:solidFill>
                  <a:srgbClr val="00B050"/>
                </a:solidFill>
              </a:rPr>
              <a:t>Nijak, prostě jsem tam došla a spoléhala na svoje vědomosti ze základní školy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Na naší škole jsme měli od učitelů přípravu po škole zdarma, využijte toho!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Podle didaktických sešitů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Každý den po dobu jednoho měsíce jsem testovala minulé přijímačky, propočítávala a vyplňovala různé zadání a příklady </a:t>
            </a:r>
            <a:r>
              <a:rPr lang="cs-CZ" sz="1400" dirty="0" smtClean="0">
                <a:solidFill>
                  <a:srgbClr val="00B050"/>
                </a:solidFill>
              </a:rPr>
              <a:t>Chodila jsem na doučování a učila se s kamarádkou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Nepovinný předmět na základní škole + knížky + </a:t>
            </a:r>
            <a:r>
              <a:rPr lang="cs-CZ" sz="1400" dirty="0" err="1" smtClean="0">
                <a:solidFill>
                  <a:schemeClr val="accent5">
                    <a:lumMod val="75000"/>
                  </a:schemeClr>
                </a:solidFill>
              </a:rPr>
              <a:t>předpřijímačky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Nepřipravoval – tento obor je bez přijímaček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Koupila jsem si knížky a zkoušela si různé testy podobné přijímačkám </a:t>
            </a:r>
            <a:r>
              <a:rPr lang="cs-CZ" sz="1400" dirty="0" smtClean="0">
                <a:solidFill>
                  <a:srgbClr val="00B050"/>
                </a:solidFill>
              </a:rPr>
              <a:t>Docela hodně, ale nesmí se to přehánět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Týden před přijímačkami jsem zůstal doma a zkoušel si didaktické testy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Učitelé na základce nám hodně pomáhali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Připravovala jsem se poměrně dost, měla jsem totiž velký strach, že se nedostanu, byla jsem i na přijímačkách na nečisto </a:t>
            </a:r>
            <a:r>
              <a:rPr lang="cs-CZ" sz="1400" dirty="0" smtClean="0">
                <a:solidFill>
                  <a:srgbClr val="00B050"/>
                </a:solidFill>
              </a:rPr>
              <a:t>Přes internet na </a:t>
            </a:r>
            <a:r>
              <a:rPr lang="cs-CZ" sz="1400" dirty="0" err="1" smtClean="0">
                <a:solidFill>
                  <a:srgbClr val="00B050"/>
                </a:solidFill>
              </a:rPr>
              <a:t>Cermatu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297" y="258808"/>
            <a:ext cx="4896544" cy="1071822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dirty="0"/>
              <a:t>CO BYSTE VZKÁZALI DEVÁŤÁKŮM? 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297" y="1293886"/>
            <a:ext cx="4896544" cy="39269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Učte se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Aby se připravovali na přijímačky a vybrali si školu, podle toho, co je baví </a:t>
            </a:r>
            <a:r>
              <a:rPr lang="cs-CZ" sz="1400" dirty="0" smtClean="0">
                <a:solidFill>
                  <a:srgbClr val="00B050"/>
                </a:solidFill>
              </a:rPr>
              <a:t>Pokud chceš něčeho dosáhnout, tak si za tím jdi </a:t>
            </a:r>
            <a:r>
              <a:rPr lang="cs-CZ" sz="1400" dirty="0" smtClean="0">
                <a:solidFill>
                  <a:schemeClr val="accent2"/>
                </a:solidFill>
              </a:rPr>
              <a:t>Nebojte se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Aby se rozhodovali zcela sami, byli sami sebou a nevzdávali se při neúspěchu, ale šli dál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Ať se hlavně soustředí na přijímačky a až nastoupí na školu, tak aby udělali dobrý dojem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Než se rozhodnete, kam půjdete, dobře si to promyslete. Protože já jsem si uvědomila až po roce, co mě skutečně baví a zajímá </a:t>
            </a:r>
            <a:r>
              <a:rPr lang="cs-CZ" sz="1400" dirty="0" smtClean="0">
                <a:solidFill>
                  <a:srgbClr val="00B050"/>
                </a:solidFill>
              </a:rPr>
              <a:t>Neberte výběr školy na lehkou váhu </a:t>
            </a:r>
            <a:r>
              <a:rPr lang="cs-CZ" sz="1400" dirty="0" smtClean="0">
                <a:solidFill>
                  <a:schemeClr val="accent2"/>
                </a:solidFill>
              </a:rPr>
              <a:t>Ať se nebojí střední školy a spolužáků, vždycky si tu najdou nové kamarády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Vyberte si obor, abyste potom našli dobré uplatnění na trhu práce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Učte se a nestrachujte se, vy to dáte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Připravujte se na přijímačky a dosáhnete lepších výsledků </a:t>
            </a:r>
            <a:r>
              <a:rPr lang="cs-CZ" sz="1400" dirty="0" smtClean="0">
                <a:solidFill>
                  <a:srgbClr val="00B050"/>
                </a:solidFill>
              </a:rPr>
              <a:t>Hodně štěstí </a:t>
            </a:r>
            <a:r>
              <a:rPr lang="cs-CZ" sz="1400" dirty="0" smtClean="0">
                <a:solidFill>
                  <a:schemeClr val="accent2"/>
                </a:solidFill>
              </a:rPr>
              <a:t>Řádně se připravit na přijímačky a na změnu prostředí, učit se a nekašlat na to, přece jen studujeme dobrovolně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Buďte sví, nebojte se projevit a učte se nebo dopadnete jako já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Prostě buďte v pohodě a vyberte si, co vás více láká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Nestresujte se a nedejte na ostatní, jednou se tím budete živit vy a ne oni </a:t>
            </a:r>
            <a:r>
              <a:rPr lang="cs-CZ" sz="1400" dirty="0" smtClean="0">
                <a:solidFill>
                  <a:srgbClr val="00B050"/>
                </a:solidFill>
              </a:rPr>
              <a:t>Nenechte se ovlivnit kamarádem, ale poraďte se doma i s rodiči, co je pro vás dobré.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305" y="258808"/>
            <a:ext cx="4824536" cy="92419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dirty="0"/>
              <a:t>CO BYSTE VZKÁZALI DEVÁŤÁKŮM? 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305" y="1146017"/>
            <a:ext cx="4824537" cy="41468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Těšte se, zažijete nové zážitky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Dobře se rozhodněte, kam chcete na střední a myslete na budoucnost </a:t>
            </a:r>
            <a:r>
              <a:rPr lang="cs-CZ" sz="1400" dirty="0" smtClean="0">
                <a:solidFill>
                  <a:srgbClr val="00B050"/>
                </a:solidFill>
              </a:rPr>
              <a:t> </a:t>
            </a:r>
            <a:r>
              <a:rPr lang="cs-CZ" sz="1400" dirty="0" smtClean="0">
                <a:solidFill>
                  <a:schemeClr val="accent2"/>
                </a:solidFill>
              </a:rPr>
              <a:t>Ať se přijímaček nebojí a přeji jim jen to nejlepší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Aby si pamatovali skoro všechno ze základní školy a střední školu vybírali podle sebe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Střední škola není pro každého, ale získáte mnoho nových poznatků a najdete zde hodně nových přátel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Aby nepodceňovali přijímačky a aby se psychicky připravili na učení </a:t>
            </a:r>
            <a:r>
              <a:rPr lang="cs-CZ" sz="1400" dirty="0" smtClean="0">
                <a:solidFill>
                  <a:schemeClr val="accent2"/>
                </a:solidFill>
              </a:rPr>
              <a:t>Je to boj děcka, ale dá se to zvládnout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Žádný stres, zbytečně se nestresovat, učit se pravidelně a ať se na střední líbí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Zbytečně to nehroťte, nějak to dopadne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Uč se na každou hodinu, ať toho potom nemáš moc najednou </a:t>
            </a:r>
            <a:r>
              <a:rPr lang="cs-CZ" sz="1400" dirty="0" smtClean="0">
                <a:solidFill>
                  <a:schemeClr val="accent2"/>
                </a:solidFill>
              </a:rPr>
              <a:t>Učte se, učte se a učte se, můžete skončit mnohem líp. Já jsem se dostala tam, kam jsem chtěla a jsem šťastná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Užijte si základku, bude hůř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Smiřte se s učením, je a vždycky bude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Je hodně těžké se rozhodnout v 15ti letech a vybrat si dobře, proto vám chci popřát hodně štěstí </a:t>
            </a:r>
            <a:r>
              <a:rPr lang="cs-CZ" sz="1400" dirty="0" smtClean="0">
                <a:solidFill>
                  <a:schemeClr val="accent2"/>
                </a:solidFill>
              </a:rPr>
              <a:t>Pečlivě vybírejte školu</a:t>
            </a:r>
            <a:r>
              <a:rPr lang="cs-CZ" sz="1400" smtClean="0">
                <a:solidFill>
                  <a:schemeClr val="accent2"/>
                </a:solidFill>
              </a:rPr>
              <a:t>, abyste </a:t>
            </a:r>
            <a:r>
              <a:rPr lang="cs-CZ" sz="1400" dirty="0" smtClean="0">
                <a:solidFill>
                  <a:schemeClr val="accent2"/>
                </a:solidFill>
              </a:rPr>
              <a:t>se vyvarovali přestupů ze školy na školu, jako já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</a:rPr>
              <a:t>V rozhodování mi pomohlo, že jsem navštívil několik středních škol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Učte se a dejte si pozor na absence, </a:t>
            </a:r>
            <a:r>
              <a:rPr lang="cs-CZ" sz="1400" smtClean="0">
                <a:solidFill>
                  <a:schemeClr val="accent4">
                    <a:lumMod val="75000"/>
                  </a:schemeClr>
                </a:solidFill>
              </a:rPr>
              <a:t>netolerují se </a:t>
            </a:r>
            <a:r>
              <a:rPr lang="cs-CZ" sz="1400" dirty="0" smtClean="0">
                <a:solidFill>
                  <a:schemeClr val="accent4">
                    <a:lumMod val="75000"/>
                  </a:schemeClr>
                </a:solidFill>
              </a:rPr>
              <a:t>jako na základní škole </a:t>
            </a:r>
            <a:r>
              <a:rPr lang="cs-CZ" sz="1400" dirty="0" smtClean="0">
                <a:solidFill>
                  <a:schemeClr val="accent6">
                    <a:lumMod val="75000"/>
                  </a:schemeClr>
                </a:solidFill>
              </a:rPr>
              <a:t>Dobrá nálada je základ, nemějte nervy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305" y="258808"/>
            <a:ext cx="4824536" cy="92419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dirty="0" smtClean="0"/>
              <a:t>Moje poznámky: 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305" y="1146017"/>
            <a:ext cx="4824537" cy="41468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305" y="258808"/>
            <a:ext cx="4824536" cy="924190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cs-CZ" sz="2500" b="1" smtClean="0"/>
              <a:t>Moje poznámky: 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305" y="1146017"/>
            <a:ext cx="4824537" cy="41468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361" y="1764457"/>
            <a:ext cx="3997845" cy="14047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Návrh:    	Mgr. Michaela Houdová</a:t>
            </a:r>
          </a:p>
          <a:p>
            <a:pPr marL="0" indent="0">
              <a:buNone/>
            </a:pPr>
            <a:r>
              <a:rPr lang="cs-CZ" b="1" dirty="0" smtClean="0"/>
              <a:t>Ilustrace:  	Bc. Petra Chaloupková</a:t>
            </a:r>
          </a:p>
          <a:p>
            <a:pPr marL="0" indent="0">
              <a:buNone/>
            </a:pPr>
            <a:r>
              <a:rPr lang="cs-CZ" b="1" dirty="0" smtClean="0"/>
              <a:t>Zpracování:	Bc. Jaroslava Dvořáková 			Michal Kadlec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478" y="3703069"/>
            <a:ext cx="4436049" cy="1404749"/>
          </a:xfrm>
          <a:prstGeom prst="rect">
            <a:avLst/>
          </a:prstGeom>
        </p:spPr>
        <p:txBody>
          <a:bodyPr vert="horz" lIns="63370" tIns="31685" rIns="63370" bIns="31685" rtlCol="0">
            <a:normAutofit fontScale="92500" lnSpcReduction="10000"/>
          </a:bodyPr>
          <a:lstStyle>
            <a:lvl1pPr marL="231450" indent="-231450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474" indent="-192876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495" indent="-154299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93" indent="-154299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8691" indent="-154299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7289" indent="-154299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884" indent="-154299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482" indent="-154299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3077" indent="-154299" algn="l" defTabSz="6171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1600" dirty="0" smtClean="0"/>
              <a:t>Děkujeme                                                                         všem středním školám a jejich žákům a žákyním, </a:t>
            </a:r>
            <a:r>
              <a:rPr lang="cs-CZ" sz="1600" dirty="0"/>
              <a:t>kteří se </a:t>
            </a:r>
            <a:r>
              <a:rPr lang="cs-CZ" sz="1600" dirty="0" smtClean="0"/>
              <a:t>zapojili a </a:t>
            </a:r>
            <a:r>
              <a:rPr lang="cs-CZ" sz="1600" dirty="0"/>
              <a:t>pomohli nám tak vytvořit tento vzkazník.</a:t>
            </a:r>
          </a:p>
        </p:txBody>
      </p:sp>
      <p:pic>
        <p:nvPicPr>
          <p:cNvPr id="2" name="Picture 2" descr="C:\Users\michaela.houdova\AppData\Local\Microsoft\Windows\Temporary Internet Files\Content.Outlook\J1JVC7PB\ura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69" y="3348633"/>
            <a:ext cx="945162" cy="7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6" b="89931" l="8252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69" y="2450384"/>
            <a:ext cx="5107128" cy="36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 pole 2"/>
          <p:cNvSpPr txBox="1">
            <a:spLocks noChangeArrowheads="1"/>
          </p:cNvSpPr>
          <p:nvPr/>
        </p:nvSpPr>
        <p:spPr bwMode="auto">
          <a:xfrm>
            <a:off x="395176" y="612329"/>
            <a:ext cx="4507079" cy="77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40822" tIns="70411" rIns="140822" bIns="70411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540"/>
              </a:spcAft>
            </a:pPr>
            <a:r>
              <a:rPr lang="cs-CZ" sz="1800" b="1" dirty="0">
                <a:latin typeface="Calibri"/>
                <a:ea typeface="Calibri"/>
                <a:cs typeface="Times New Roman"/>
              </a:rPr>
              <a:t>Věříme, že jejich odpovědi budou pro </a:t>
            </a:r>
            <a:r>
              <a:rPr lang="cs-CZ" sz="1800" b="1" dirty="0" smtClean="0">
                <a:latin typeface="Calibri"/>
                <a:ea typeface="Calibri"/>
                <a:cs typeface="Times New Roman"/>
              </a:rPr>
              <a:t>Vás, současné deváťáky, </a:t>
            </a:r>
            <a:r>
              <a:rPr lang="cs-CZ" sz="1800" b="1" dirty="0">
                <a:latin typeface="Calibri"/>
                <a:ea typeface="Calibri"/>
                <a:cs typeface="Times New Roman"/>
              </a:rPr>
              <a:t>inspirativní. </a:t>
            </a:r>
          </a:p>
        </p:txBody>
      </p:sp>
      <p:sp>
        <p:nvSpPr>
          <p:cNvPr id="11" name="Textové pole 2"/>
          <p:cNvSpPr txBox="1">
            <a:spLocks noChangeArrowheads="1"/>
          </p:cNvSpPr>
          <p:nvPr/>
        </p:nvSpPr>
        <p:spPr bwMode="auto">
          <a:xfrm>
            <a:off x="395175" y="4644777"/>
            <a:ext cx="3437976" cy="7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40822" tIns="70411" rIns="140822" bIns="70411" anchor="t" anchorCtr="0">
            <a:spAutoFit/>
          </a:bodyPr>
          <a:lstStyle/>
          <a:p>
            <a:pPr algn="r">
              <a:lnSpc>
                <a:spcPct val="115000"/>
              </a:lnSpc>
            </a:pPr>
            <a:endParaRPr lang="cs-CZ" sz="11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1200" b="1" i="1" dirty="0">
                <a:latin typeface="Calibri"/>
                <a:ea typeface="Calibri"/>
                <a:cs typeface="Times New Roman"/>
              </a:rPr>
              <a:t>Přejeme hodně </a:t>
            </a:r>
            <a:r>
              <a:rPr lang="cs-CZ" sz="1200" b="1" i="1" dirty="0" smtClean="0">
                <a:latin typeface="Calibri"/>
                <a:ea typeface="Calibri"/>
                <a:cs typeface="Times New Roman"/>
              </a:rPr>
              <a:t>štěstí ve Vaší volbě</a:t>
            </a:r>
            <a:endParaRPr lang="cs-CZ" sz="1200" b="1" i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1200" i="1" dirty="0" smtClean="0">
                <a:latin typeface="Calibri"/>
                <a:ea typeface="Calibri"/>
                <a:cs typeface="Times New Roman"/>
              </a:rPr>
              <a:t>2019</a:t>
            </a:r>
            <a:endParaRPr lang="cs-CZ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ové pole 2"/>
          <p:cNvSpPr txBox="1">
            <a:spLocks noChangeArrowheads="1"/>
          </p:cNvSpPr>
          <p:nvPr/>
        </p:nvSpPr>
        <p:spPr bwMode="auto">
          <a:xfrm>
            <a:off x="395176" y="1391624"/>
            <a:ext cx="4033296" cy="6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40822" tIns="70411" rIns="140822" bIns="70411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540"/>
              </a:spcAft>
            </a:pPr>
            <a:r>
              <a:rPr lang="cs-CZ" sz="1400" dirty="0">
                <a:latin typeface="Calibri"/>
                <a:ea typeface="Calibri"/>
                <a:cs typeface="Times New Roman"/>
              </a:rPr>
              <a:t>Vždyť i oni hledali odpovědi na otázky, které si v souvislosti s volbou povolání kladete dnes vy.</a:t>
            </a:r>
          </a:p>
        </p:txBody>
      </p:sp>
      <p:sp>
        <p:nvSpPr>
          <p:cNvPr id="8" name="Textové pole 2"/>
          <p:cNvSpPr txBox="1">
            <a:spLocks noChangeArrowheads="1"/>
          </p:cNvSpPr>
          <p:nvPr/>
        </p:nvSpPr>
        <p:spPr bwMode="auto">
          <a:xfrm>
            <a:off x="395176" y="3204617"/>
            <a:ext cx="3601530" cy="14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40822" tIns="70411" rIns="140822" bIns="70411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540"/>
              </a:spcAft>
            </a:pPr>
            <a:r>
              <a:rPr lang="cs-CZ" sz="1300" dirty="0" smtClean="0">
                <a:latin typeface="Calibri"/>
                <a:ea typeface="Calibri"/>
                <a:cs typeface="Times New Roman"/>
              </a:rPr>
              <a:t>Za vytvořený vzkazník získal kolektiv pracovníků Kontaktního pracoviště Děčín </a:t>
            </a:r>
          </a:p>
          <a:p>
            <a:pPr>
              <a:lnSpc>
                <a:spcPct val="115000"/>
              </a:lnSpc>
              <a:spcAft>
                <a:spcPts val="1540"/>
              </a:spcAft>
            </a:pPr>
            <a:r>
              <a:rPr lang="cs-CZ" sz="1300" b="1" dirty="0" smtClean="0">
                <a:latin typeface="Calibri"/>
                <a:ea typeface="Calibri"/>
                <a:cs typeface="Times New Roman"/>
              </a:rPr>
              <a:t>Národní cenu kariérového poradenství 2017      </a:t>
            </a:r>
            <a:r>
              <a:rPr lang="cs-CZ" sz="1300" dirty="0" smtClean="0">
                <a:latin typeface="Calibri"/>
                <a:ea typeface="Calibri"/>
                <a:cs typeface="Times New Roman"/>
              </a:rPr>
              <a:t>za přínos úřadu práce ke kariérovému rozvoji žáků základních škol.</a:t>
            </a:r>
            <a:endParaRPr lang="cs-CZ" sz="13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ové pole 2"/>
          <p:cNvSpPr txBox="1">
            <a:spLocks noChangeArrowheads="1"/>
          </p:cNvSpPr>
          <p:nvPr/>
        </p:nvSpPr>
        <p:spPr bwMode="auto">
          <a:xfrm>
            <a:off x="395173" y="2415254"/>
            <a:ext cx="5041689" cy="6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40822" tIns="70411" rIns="140822" bIns="70411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540"/>
              </a:spcAft>
            </a:pPr>
            <a:r>
              <a:rPr lang="cs-CZ" sz="1400" b="1" dirty="0" smtClean="0">
                <a:latin typeface="Calibri"/>
                <a:ea typeface="Calibri"/>
                <a:cs typeface="Times New Roman"/>
              </a:rPr>
              <a:t>Tento vzkazník navazuje na úspěšné dva díly, které byly vytvořeny na Kontaktním pracovišti Úřadu práce ČR v Děčíně. </a:t>
            </a:r>
            <a:endParaRPr lang="cs-CZ" sz="1400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2" t="8686" r="21224" b="13873"/>
          <a:stretch/>
        </p:blipFill>
        <p:spPr bwMode="auto">
          <a:xfrm rot="17006662">
            <a:off x="2411824" y="2043490"/>
            <a:ext cx="346373" cy="32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/>
          <p:cNvSpPr txBox="1">
            <a:spLocks/>
          </p:cNvSpPr>
          <p:nvPr/>
        </p:nvSpPr>
        <p:spPr>
          <a:xfrm>
            <a:off x="2063174" y="807536"/>
            <a:ext cx="3197648" cy="1109012"/>
          </a:xfrm>
          <a:prstGeom prst="rect">
            <a:avLst/>
          </a:prstGeom>
        </p:spPr>
        <p:txBody>
          <a:bodyPr vert="horz" lIns="63370" tIns="31685" rIns="63370" bIns="31685" rtlCol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prstClr val="black"/>
                </a:solidFill>
                <a:cs typeface="Sakkal Majalla" panose="02000000000000000000" pitchFamily="2" charset="-78"/>
              </a:rPr>
              <a:t>Jak jsme pro Vás vzkazy získali?</a:t>
            </a:r>
            <a:endParaRPr lang="cs-CZ" sz="2800" dirty="0">
              <a:solidFill>
                <a:prstClr val="black"/>
              </a:solidFill>
              <a:cs typeface="Sakkal Majalla" panose="020000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6" b="89931" l="8252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54468" y="-480533"/>
            <a:ext cx="5211478" cy="368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4297" y="2772569"/>
            <a:ext cx="5080541" cy="266429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cs-CZ" sz="2000" dirty="0"/>
              <a:t>V rámci pilotního ověřování bylo </a:t>
            </a:r>
            <a:r>
              <a:rPr lang="cs-CZ" sz="2000" dirty="0" smtClean="0"/>
              <a:t>osloveno 6 středních </a:t>
            </a:r>
            <a:r>
              <a:rPr lang="cs-CZ" sz="2000" dirty="0"/>
              <a:t>škol, z nichž se do dotazníkového šetření </a:t>
            </a:r>
            <a:r>
              <a:rPr lang="cs-CZ" sz="2000" dirty="0" smtClean="0"/>
              <a:t>zapojilo všech 6 středních </a:t>
            </a:r>
            <a:r>
              <a:rPr lang="cs-CZ" sz="2000" dirty="0"/>
              <a:t>škol.</a:t>
            </a:r>
            <a:endParaRPr lang="cs-CZ" sz="2000" dirty="0" smtClean="0"/>
          </a:p>
          <a:p>
            <a:pPr marL="0" indent="0" algn="r">
              <a:buNone/>
            </a:pPr>
            <a:endParaRPr lang="cs-CZ" sz="2000" b="1" dirty="0"/>
          </a:p>
          <a:p>
            <a:pPr marL="0" indent="0" algn="r">
              <a:buNone/>
            </a:pPr>
            <a:r>
              <a:rPr lang="cs-CZ" sz="2000" b="1" dirty="0" smtClean="0"/>
              <a:t>Jaké školy se zapojily:</a:t>
            </a:r>
          </a:p>
          <a:p>
            <a:pPr marL="0" indent="0" algn="r">
              <a:buNone/>
            </a:pPr>
            <a:r>
              <a:rPr lang="cs-CZ" sz="1700" b="1" dirty="0"/>
              <a:t>Gymnázium Dr. Karla Polesného Znojmo, </a:t>
            </a:r>
            <a:r>
              <a:rPr lang="cs-CZ" sz="1700" b="1" dirty="0" err="1"/>
              <a:t>p.o</a:t>
            </a:r>
            <a:r>
              <a:rPr lang="cs-CZ" sz="1700" b="1" dirty="0" smtClean="0"/>
              <a:t>., </a:t>
            </a:r>
          </a:p>
          <a:p>
            <a:pPr marL="0" indent="0" algn="r">
              <a:buNone/>
            </a:pPr>
            <a:r>
              <a:rPr lang="cs-CZ" sz="1700" b="1" dirty="0" smtClean="0"/>
              <a:t>Gymnázium</a:t>
            </a:r>
            <a:r>
              <a:rPr lang="cs-CZ" sz="1700" b="1" dirty="0"/>
              <a:t>, Střední pedagogická škola, Obchodní akademie a Jazyková škola s právem státní jazykové zkoušky Znojmo, </a:t>
            </a:r>
            <a:r>
              <a:rPr lang="cs-CZ" sz="1700" b="1" dirty="0" err="1"/>
              <a:t>p.o</a:t>
            </a:r>
            <a:r>
              <a:rPr lang="cs-CZ" sz="1700" b="1" dirty="0" smtClean="0"/>
              <a:t>.</a:t>
            </a:r>
          </a:p>
          <a:p>
            <a:pPr marL="0" indent="0" algn="r">
              <a:buNone/>
            </a:pPr>
            <a:r>
              <a:rPr lang="cs-CZ" sz="1700" b="1" dirty="0"/>
              <a:t>Střední odborné učiliště a Střední odborná škola SČMSD, Znojmo, s.r.o.</a:t>
            </a:r>
            <a:endParaRPr lang="cs-CZ" sz="1700" dirty="0"/>
          </a:p>
          <a:p>
            <a:pPr marL="0" indent="0" algn="r">
              <a:buNone/>
            </a:pPr>
            <a:r>
              <a:rPr lang="cs-CZ" sz="1700" b="1" dirty="0"/>
              <a:t>Střední zdravotnická škola a Vyšší odborná škola zdravotnická Znojmo, </a:t>
            </a:r>
            <a:r>
              <a:rPr lang="cs-CZ" sz="1700" b="1" dirty="0" err="1"/>
              <a:t>p.o</a:t>
            </a:r>
            <a:r>
              <a:rPr lang="cs-CZ" sz="1700" b="1" dirty="0"/>
              <a:t>.</a:t>
            </a:r>
            <a:endParaRPr lang="cs-CZ" sz="1700" dirty="0"/>
          </a:p>
          <a:p>
            <a:pPr marL="0" indent="0" algn="r">
              <a:buNone/>
            </a:pPr>
            <a:r>
              <a:rPr lang="cs-CZ" sz="1700" b="1" dirty="0">
                <a:solidFill>
                  <a:prstClr val="black"/>
                </a:solidFill>
              </a:rPr>
              <a:t>Střední odborná škola Znojmo, Dvořákova, </a:t>
            </a:r>
            <a:r>
              <a:rPr lang="cs-CZ" sz="1700" b="1" dirty="0" err="1">
                <a:solidFill>
                  <a:prstClr val="black"/>
                </a:solidFill>
              </a:rPr>
              <a:t>p.o</a:t>
            </a:r>
            <a:r>
              <a:rPr lang="cs-CZ" sz="1700" b="1" dirty="0">
                <a:solidFill>
                  <a:prstClr val="black"/>
                </a:solidFill>
              </a:rPr>
              <a:t>.</a:t>
            </a:r>
            <a:endParaRPr lang="cs-CZ" sz="1700" dirty="0"/>
          </a:p>
          <a:p>
            <a:pPr marL="0" indent="0" algn="r">
              <a:buNone/>
            </a:pPr>
            <a:r>
              <a:rPr lang="cs-CZ" sz="1700" b="1" dirty="0"/>
              <a:t>Střední škola technická Znojmo, </a:t>
            </a:r>
            <a:r>
              <a:rPr lang="cs-CZ" sz="1700" b="1" dirty="0" err="1"/>
              <a:t>p.o</a:t>
            </a:r>
            <a:r>
              <a:rPr lang="cs-CZ" sz="1700" b="1" dirty="0" smtClean="0"/>
              <a:t>.</a:t>
            </a:r>
            <a:endParaRPr lang="cs-CZ" sz="1400" dirty="0"/>
          </a:p>
          <a:p>
            <a:pPr marL="0" indent="0" algn="r">
              <a:buNone/>
            </a:pPr>
            <a:endParaRPr lang="cs-CZ" sz="1400" b="1" dirty="0" smtClean="0"/>
          </a:p>
          <a:p>
            <a:pPr marL="0" indent="0" algn="r">
              <a:buNone/>
            </a:pPr>
            <a:r>
              <a:rPr lang="cs-CZ" sz="2000" b="1" dirty="0" smtClean="0"/>
              <a:t>Kolik žáků dotazník vyplnilo: 175</a:t>
            </a:r>
          </a:p>
          <a:p>
            <a:pPr marL="0" indent="0" algn="r">
              <a:buNone/>
            </a:pPr>
            <a:endParaRPr lang="cs-CZ" sz="2000" b="1" dirty="0" smtClean="0"/>
          </a:p>
          <a:p>
            <a:pPr marL="0" indent="0" algn="r">
              <a:buNone/>
            </a:pPr>
            <a:endParaRPr lang="cs-CZ" sz="1400" b="1" dirty="0" smtClean="0"/>
          </a:p>
          <a:p>
            <a:pPr marL="0" indent="0" algn="r">
              <a:buNone/>
            </a:pPr>
            <a:endParaRPr lang="cs-CZ" sz="1400" b="1" dirty="0" smtClean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03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163913">
            <a:off x="407461" y="449195"/>
            <a:ext cx="4990625" cy="924190"/>
          </a:xfrm>
        </p:spPr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Jak to vidí holky?</a:t>
            </a: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16" name="Obrázek 15" descr="C:\Users\michaela.houdova\Desktop\VELETRH ŠKOLA DĚČÍN 2016\PLAKÁTY - studenti\img00089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676" y="1737217"/>
            <a:ext cx="4455041" cy="2914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8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305" y="900361"/>
            <a:ext cx="4886173" cy="432048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" b="1" dirty="0" smtClean="0"/>
          </a:p>
          <a:p>
            <a:pPr marL="0" indent="0">
              <a:buNone/>
            </a:pPr>
            <a:r>
              <a:rPr lang="cs-CZ" sz="900" b="1" dirty="0" smtClean="0"/>
              <a:t>PROČ </a:t>
            </a:r>
            <a:r>
              <a:rPr lang="cs-CZ" sz="900" b="1" dirty="0"/>
              <a:t>SIS VYBRALA PRÁVĚ TUTO ŠKOLU?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Protože jsem měla jasno v tom, že chci jít na vysokou školu.</a:t>
            </a:r>
            <a:endParaRPr lang="cs-CZ" sz="200" dirty="0"/>
          </a:p>
          <a:p>
            <a:pPr marL="0" indent="0">
              <a:buNone/>
            </a:pPr>
            <a:r>
              <a:rPr lang="cs-CZ" sz="900" b="1" dirty="0"/>
              <a:t>KDO TĚ OVLIVNIL PŘI TVÉM ROZHODOVÁNÍ?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Rodiče a učitelé.</a:t>
            </a:r>
            <a:endParaRPr lang="cs-CZ" sz="200" dirty="0"/>
          </a:p>
          <a:p>
            <a:pPr marL="0" indent="0">
              <a:buNone/>
            </a:pPr>
            <a:r>
              <a:rPr lang="cs-CZ" sz="900" b="1" dirty="0"/>
              <a:t>SPLŇUJE ZATÍM VYBRANÁ STŘEDNÍ ŠKOLA TVÁ OČEKÁVÁNÍ?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Střední škola je dokonce nad moje očekávání.</a:t>
            </a:r>
            <a:endParaRPr lang="cs-CZ" sz="900" i="1" dirty="0"/>
          </a:p>
          <a:p>
            <a:pPr marL="0" indent="0">
              <a:buNone/>
            </a:pPr>
            <a:endParaRPr lang="cs-CZ" sz="200" dirty="0"/>
          </a:p>
          <a:p>
            <a:pPr marL="0" indent="0">
              <a:buNone/>
            </a:pPr>
            <a:r>
              <a:rPr lang="cs-CZ" sz="900" b="1" dirty="0"/>
              <a:t>PROČ STUDUJEŠ / NESTUDUJEŠ V MÍSTĚ BYDLIŠTĚ?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Protože jsem ráda doma a nechtěla jsem jít na intr.</a:t>
            </a:r>
            <a:endParaRPr lang="cs-CZ" sz="200" dirty="0"/>
          </a:p>
          <a:p>
            <a:pPr marL="0" indent="0">
              <a:buNone/>
            </a:pPr>
            <a:r>
              <a:rPr lang="cs-CZ" sz="900" b="1" dirty="0"/>
              <a:t>JAKÉ ROZDÍLY VNÍMÁŠ MEZI ZÁKLADNÍ A STŘEDNÍ ŠKOLOU?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Na střední škole máme více volnosti, musíme být samostatnější a učitelé nás berou vážně.</a:t>
            </a:r>
            <a:endParaRPr lang="cs-CZ" sz="200" dirty="0"/>
          </a:p>
          <a:p>
            <a:pPr marL="0" indent="0">
              <a:buNone/>
            </a:pPr>
            <a:r>
              <a:rPr lang="cs-CZ" sz="900" b="1" dirty="0"/>
              <a:t>NAVŠTÍVILA JSI PŘED PŘIJÍMAČKAMA NĚJAKOU STŘEDNÍ ŠKOLU OSOBNĚ?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Ano, gymnázium ve Znojmě a v Mikulově.</a:t>
            </a:r>
            <a:endParaRPr lang="cs-CZ" sz="200" dirty="0"/>
          </a:p>
          <a:p>
            <a:pPr marL="0" indent="0">
              <a:buNone/>
            </a:pPr>
            <a:r>
              <a:rPr lang="cs-CZ" sz="900" b="1" dirty="0"/>
              <a:t>KDE JSI HLEDALA INFORMACE O ŠKOLÁCH?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Na internetu, od učitelů a od kamarádů.</a:t>
            </a:r>
            <a:endParaRPr lang="cs-CZ" sz="200" dirty="0"/>
          </a:p>
          <a:p>
            <a:pPr marL="0" indent="0">
              <a:buNone/>
            </a:pPr>
            <a:r>
              <a:rPr lang="cs-CZ" sz="900" b="1" dirty="0"/>
              <a:t>JAK SES PŘIPRAVOVALA NA PŘIJÍMAČKY?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Na češtinu skoro vůbec a matematiku jsem se doučovala na základní škole.</a:t>
            </a:r>
            <a:endParaRPr lang="cs-CZ" sz="400" dirty="0"/>
          </a:p>
          <a:p>
            <a:pPr marL="0" indent="0">
              <a:buNone/>
            </a:pPr>
            <a:r>
              <a:rPr lang="cs-CZ" sz="900" b="1" dirty="0"/>
              <a:t>JAK VIDÍŠ TVÉ NOVÉ SPOLUŽÁKY, NOVÉ UČITELE, NOVÉ PROSTŘEDÍ?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Jsem spokojená se vším.</a:t>
            </a:r>
          </a:p>
          <a:p>
            <a:pPr marL="0" indent="0">
              <a:buNone/>
            </a:pPr>
            <a:r>
              <a:rPr lang="cs-CZ" sz="900" b="1" dirty="0" smtClean="0"/>
              <a:t>CO </a:t>
            </a:r>
            <a:r>
              <a:rPr lang="cs-CZ" sz="900" b="1" dirty="0"/>
              <a:t>BYS VZKÁZALA DEVÁŤÁKŮM?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Aby se snažili dobře rozhodnout a zbytečně se nebáli přijímaček a nového kolektivu a prostředí.</a:t>
            </a:r>
            <a:endParaRPr lang="cs-CZ" sz="9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/>
              <a:t>Gymnázium Dr. Karla Polesného Znojmo, </a:t>
            </a:r>
            <a:r>
              <a:rPr lang="cs-CZ" b="1" dirty="0" err="1" smtClean="0"/>
              <a:t>p.o</a:t>
            </a:r>
            <a:r>
              <a:rPr lang="cs-CZ" b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5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289" y="850281"/>
            <a:ext cx="4923209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cs-CZ" sz="600" b="1" dirty="0"/>
          </a:p>
          <a:p>
            <a:pPr marL="0" indent="0">
              <a:buNone/>
            </a:pPr>
            <a:r>
              <a:rPr lang="cs-CZ" sz="900" b="1" dirty="0" smtClean="0"/>
              <a:t>PROČ SIS VYBRALA PRÁVĚ TUTO ŠKOLU?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Baví mě tento typ oboru.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KDO TĚ OVLIVNIL PŘI TVÉM ROZHODOVÁNÍ?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Táta, strýc.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SPLŇUJE ZATÍM VYBRANÁ STŘEDNÍ ŠKOLA TVÁ OČEKÁVÁNÍ?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Spíše ano.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PROČ STUDUJEŠ / NESTUDUJEŠ V MÍSTĚ BYDLIŠTĚ?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Nechtěla jsem trávit hodiny dojížděním a nebo být na internátu.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JAKÉ ROZDÍLY VNÍMÁŠ MEZI ZÁKLADNÍ A STŘEDNÍ ŠKOLOU?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Střední je trochu těžší a jsou tu odborné předměty.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NAVŠTÍVILA JSI PŘED PŘIJÍMAČKAMA NĚJAKOU STŘEDNÍ ŠKOLU OSOBNĚ?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Ano.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KDE JSI HLEDALA INFORMACE O ŠKOLÁCH?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V Atlase středních škol a na internetu.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JAK SES PŘIPRAVOVALA NA PŘIJÍMAČKY?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Nepovinný předmět na ZŠ + knížky + </a:t>
            </a:r>
            <a:r>
              <a:rPr lang="cs-CZ" sz="900" i="1" dirty="0" err="1" smtClean="0"/>
              <a:t>předpřijímací</a:t>
            </a:r>
            <a:r>
              <a:rPr lang="cs-CZ" sz="900" i="1" dirty="0" smtClean="0"/>
              <a:t> zkoušky.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JAK VIDÍŠ TVÉ NOVÉ SPOLUŽÁKY, NOVÉ UČITELE, NOVÉ PROSTŘEDÍ?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Rychle jsem si zvykla, až na výjimky jsou všichni fajn.</a:t>
            </a:r>
            <a:endParaRPr lang="cs-CZ" sz="300" dirty="0" smtClean="0"/>
          </a:p>
          <a:p>
            <a:pPr marL="0" indent="0">
              <a:buNone/>
            </a:pPr>
            <a:r>
              <a:rPr lang="cs-CZ" sz="900" b="1" dirty="0" smtClean="0"/>
              <a:t>CO BYS VZKÁZALA DEVÁŤÁKŮM? 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i="1" dirty="0" smtClean="0"/>
              <a:t>Aby si pamatovali skoro všechno ze ZŠ a vybírali SŠ hlavně podle sebe.</a:t>
            </a:r>
            <a:endParaRPr lang="cs-CZ" sz="9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 lnSpcReduction="10000"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/>
              <a:t>Gymnázium, Střední pedagogická škola, Obchodní akademie a Jazyková škola s právem státní jazykové zkoušky Znojmo, </a:t>
            </a:r>
            <a:r>
              <a:rPr lang="cs-CZ" b="1" dirty="0" err="1" smtClean="0"/>
              <a:t>p.o</a:t>
            </a:r>
            <a:r>
              <a:rPr lang="cs-CZ" b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9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676" y="850281"/>
            <a:ext cx="4814165" cy="4370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cs-CZ" sz="600" b="1" dirty="0"/>
          </a:p>
          <a:p>
            <a:pPr marL="0" indent="0">
              <a:buNone/>
            </a:pPr>
            <a:r>
              <a:rPr lang="cs-CZ" sz="900" b="1" dirty="0"/>
              <a:t>PROČ SIS VYBRALA PRÁVĚ TUTO ŠKOLU?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Kvůli </a:t>
            </a:r>
            <a:r>
              <a:rPr lang="cs-CZ" sz="900" i="1" dirty="0" err="1" smtClean="0"/>
              <a:t>baristice</a:t>
            </a:r>
            <a:r>
              <a:rPr lang="cs-CZ" sz="900" i="1" dirty="0" smtClean="0"/>
              <a:t> a kamarádce.</a:t>
            </a:r>
            <a:endParaRPr lang="cs-CZ" sz="900" i="1" dirty="0"/>
          </a:p>
          <a:p>
            <a:pPr marL="0" indent="0">
              <a:buNone/>
            </a:pP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KDO TĚ OVLIVNIL PŘI TVÉM ROZHODOVÁNÍ?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Kamarádka.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SPLŇUJE ZATÍM VYBRANÁ STŘEDNÍ ŠKOLA TVÁ OČEKÁVÁNÍ?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Jak v čem, spíše ano.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PROČ STUDUJEŠ / NESTUDUJEŠ V MÍSTĚ BYDLIŠTĚ?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Abych nemusela dojíždět daleko nebo bydlela mimo rodinu.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JAKÉ ROZDÍLY VNÍMÁŠ MEZI ZÁKLADNÍ A STŘEDNÍ ŠKOLOU?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Změna přístupu učitelů a zpřísnění známkování.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NAVŠTÍVILA JSI PŘED PŘIJÍMAČKAMA NĚJAKOU STŘEDNÍ ŠKOLU OSOBNĚ?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Ano, Gymnázium Dr. Karla Polesného a SOU a SOŠ Přímětickou.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KDE JSI HLEDALA INFORMACE O ŠKOLÁCH?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Na stránkách škol a v Atlase škol.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JAK SES PŘIPRAVOVALA NA PŘIJÍMAČKY?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Chodila jsem na doučování.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JAK VIDÍŠ TVÉ NOVÉ SPOLUŽÁKY, NOVÉ UČITELE, NOVÉ PROSTŘEDÍ?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Mám skvělý kolektiv ve třídě, učitelé nás berou jako osobu a ne jako dítě. Na prostředí jsem si chvilku zvykala.</a:t>
            </a:r>
            <a:endParaRPr lang="cs-CZ" sz="300" dirty="0"/>
          </a:p>
          <a:p>
            <a:pPr marL="0" indent="0">
              <a:buNone/>
            </a:pPr>
            <a:r>
              <a:rPr lang="cs-CZ" sz="900" b="1" dirty="0"/>
              <a:t>CO BYS VZKÁZALA DEVÁŤÁKŮM? </a:t>
            </a:r>
            <a:endParaRPr lang="cs-CZ" sz="900" dirty="0"/>
          </a:p>
          <a:p>
            <a:pPr marL="0" indent="0">
              <a:buNone/>
            </a:pPr>
            <a:r>
              <a:rPr lang="cs-CZ" sz="900" i="1" dirty="0" smtClean="0"/>
              <a:t>Aby se nenechali ovlivnit rodinou a ničím jiným. Vše má své světlé i stinné stránky.</a:t>
            </a:r>
            <a:endParaRPr lang="cs-CZ" sz="9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/>
              <a:t>Střední odborné učiliště a Střední odborná škola SČMSD, Znojmo, s.r.o.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6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1" y="221842"/>
            <a:ext cx="5545138" cy="45563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63370" tIns="31685" rIns="63370" bIns="31685" rtlCol="0" anchor="ctr" anchorCtr="0">
            <a:normAutofit lnSpcReduction="10000"/>
          </a:bodyPr>
          <a:lstStyle>
            <a:lvl1pPr marL="154300" indent="-154300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316" indent="-128584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0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62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794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152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256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298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18" indent="-102866" algn="l" defTabSz="41146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/>
              <a:t>Střední zdravotnická škola a Vyšší odborná škola zdravotnická Znojmo, </a:t>
            </a:r>
            <a:r>
              <a:rPr lang="cs-CZ" b="1" dirty="0" err="1" smtClean="0"/>
              <a:t>p.o</a:t>
            </a:r>
            <a:r>
              <a:rPr lang="cs-CZ" b="1" dirty="0" smtClean="0"/>
              <a:t>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52288" y="972369"/>
            <a:ext cx="4814165" cy="4370560"/>
          </a:xfrm>
          <a:prstGeom prst="rect">
            <a:avLst/>
          </a:prstGeom>
          <a:solidFill>
            <a:schemeClr val="bg1"/>
          </a:solidFill>
        </p:spPr>
        <p:txBody>
          <a:bodyPr vert="horz" lIns="63370" tIns="31685" rIns="63370" bIns="31685" rtlCol="0">
            <a:noAutofit/>
          </a:bodyPr>
          <a:lstStyle>
            <a:lvl1pPr marL="237630" indent="-237630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863" indent="-198026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94" indent="-158419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8931" indent="-158419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769" indent="-158419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2607" indent="-158419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9441" indent="-158419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6279" indent="-158419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3113" indent="-158419" algn="l" defTabSz="6336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6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PROČ SIS VYBRALA PRÁVĚ TUTO ŠKOLU?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Chci být ve zdravotnictví a ráda pomáhám ostatním lidem.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KDO TĚ OVLIVNIL PŘI TVÉM ROZHODOVÁNÍ?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Já a rozhovor s žáky ze </a:t>
            </a:r>
            <a:r>
              <a:rPr lang="cs-CZ" sz="900" i="1" dirty="0" err="1" smtClean="0"/>
              <a:t>zdravky</a:t>
            </a:r>
            <a:r>
              <a:rPr lang="cs-CZ" sz="900" i="1" dirty="0" smtClean="0"/>
              <a:t>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SPLŇUJE ZATÍM VYBRANÁ STŘEDNÍ ŠKOLA TVÁ OČEKÁVÁNÍ?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Ano, splňuje.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PROČ STUDUJEŠ / NESTUDUJEŠ V MÍSTĚ BYDLIŠTĚ?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Škola, na kterou jsem chtěla, je v mém místě bydliště.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JAKÉ ROZDÍLY VNÍMÁŠ MEZI ZÁKLADNÍ A STŘEDNÍ ŠKOLOU?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Na střední už ti nenaservírují nic pod nos. Co si zařídíš, to máš.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NAVŠTÍVILA JSI PŘED PŘIJÍMAČKAMA NĚJAKOU STŘEDNÍ ŠKOLU OSOBNĚ?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Ano, tuhle a GPOA.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KDE JSI HLEDALA INFORMACE O ŠKOLÁCH?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Na stránkách škol a přímo ve školách.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JAK SES PŘIPRAVOVALA NA PŘIJÍMAČKY?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Učila jsem se češtinu a matiku.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JAK VIDÍŠ TVÉ NOVÉ SPOLUŽÁKY, NOVÉ UČITELE, NOVÉ PROSTŘEDÍ?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Já to tu mám ráda.</a:t>
            </a:r>
            <a:endParaRPr lang="cs-CZ" sz="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b="1" dirty="0" smtClean="0"/>
              <a:t>CO BYS VZKÁZALA DEVÁŤÁKŮM? </a:t>
            </a:r>
            <a:endParaRPr lang="cs-CZ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900" i="1" dirty="0" smtClean="0"/>
              <a:t>Uč se na každou hodinu, ať toho potom nemáš moc najednou.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609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2176</Words>
  <Application>Microsoft Office PowerPoint</Application>
  <PresentationFormat>Vlastní</PresentationFormat>
  <Paragraphs>346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13</vt:i4>
      </vt:variant>
      <vt:variant>
        <vt:lpstr>Nadpisy snímků</vt:lpstr>
      </vt:variant>
      <vt:variant>
        <vt:i4>28</vt:i4>
      </vt:variant>
    </vt:vector>
  </HeadingPairs>
  <TitlesOfParts>
    <vt:vector size="46" baseType="lpstr">
      <vt:lpstr>Arial</vt:lpstr>
      <vt:lpstr>Calibri</vt:lpstr>
      <vt:lpstr>Comic Sans MS</vt:lpstr>
      <vt:lpstr>Sakkal Majalla</vt:lpstr>
      <vt:lpstr>Times New Roman</vt:lpstr>
      <vt:lpstr>Motiv systému Office</vt:lpstr>
      <vt:lpstr>1_Motiv systému Office</vt:lpstr>
      <vt:lpstr>2_Motiv systému Office</vt:lpstr>
      <vt:lpstr>3_Motiv systému Office</vt:lpstr>
      <vt:lpstr>4_Motiv systému Office</vt:lpstr>
      <vt:lpstr>5_Motiv systému Office</vt:lpstr>
      <vt:lpstr>6_Motiv systému Office</vt:lpstr>
      <vt:lpstr>7_Motiv systému Office</vt:lpstr>
      <vt:lpstr>8_Motiv systému Office</vt:lpstr>
      <vt:lpstr>9_Motiv systému Office</vt:lpstr>
      <vt:lpstr>10_Motiv systému Office</vt:lpstr>
      <vt:lpstr>11_Motiv systému Office</vt:lpstr>
      <vt:lpstr>12_Motiv systému Office</vt:lpstr>
      <vt:lpstr>LOŇŠTÍ DEVÁŤÁCI  LETOŠNÍM DEVÁŤÁKŮM vzkazník další díly…</vt:lpstr>
      <vt:lpstr>Prezentace aplikace PowerPoint</vt:lpstr>
      <vt:lpstr>Prezentace aplikace PowerPoint</vt:lpstr>
      <vt:lpstr>Prezentace aplikace PowerPoint</vt:lpstr>
      <vt:lpstr>Jak to vidí holky?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NĚCO PRO RODIČE DEVÁŤÁKŮ Co se často ve vzkazech pro deváťáky objevovalo</vt:lpstr>
      <vt:lpstr>Jak to vidí kluci?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co na to další? vybrané odpovědi</vt:lpstr>
      <vt:lpstr>JAKÉ ROZDÍLY VNÍMÁTE MEZI ZÁKLADNÍ A STŘEDNÍ ŠKOLOU? </vt:lpstr>
      <vt:lpstr>KDE JSTE HLEDALI INFORMACE        O STŘEDNÍCH ŠKOLÁCH? </vt:lpstr>
      <vt:lpstr>JAK  JSTE SE PŘIPRAVOVALI NA PŘIJÍMAČKY? </vt:lpstr>
      <vt:lpstr>CO BYSTE VZKÁZALI DEVÁŤÁKŮM? </vt:lpstr>
      <vt:lpstr>CO BYSTE VZKÁZALI DEVÁŤÁKŮM? </vt:lpstr>
      <vt:lpstr>Moje poznámky: </vt:lpstr>
      <vt:lpstr>Moje poznámky: 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LONŠTÍ DEVÁŤÁCI  LETOŠNÍM DEVÁŤÁKŮM</dc:title>
  <dc:creator>Houdová Michaela Mgr. (UPU-DCA)</dc:creator>
  <cp:lastModifiedBy>Pelikánová Lucie Bc., DiS. (UPB-BOB)</cp:lastModifiedBy>
  <cp:revision>155</cp:revision>
  <cp:lastPrinted>2018-07-24T08:09:02Z</cp:lastPrinted>
  <dcterms:created xsi:type="dcterms:W3CDTF">2017-03-14T07:29:32Z</dcterms:created>
  <dcterms:modified xsi:type="dcterms:W3CDTF">2019-09-11T06:34:08Z</dcterms:modified>
</cp:coreProperties>
</file>