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7"/>
  </p:notesMasterIdLst>
  <p:sldIdLst>
    <p:sldId id="256" r:id="rId2"/>
    <p:sldId id="291" r:id="rId3"/>
    <p:sldId id="276" r:id="rId4"/>
    <p:sldId id="292" r:id="rId5"/>
    <p:sldId id="293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5836" autoAdjust="0"/>
  </p:normalViewPr>
  <p:slideViewPr>
    <p:cSldViewPr showGuides="1">
      <p:cViewPr>
        <p:scale>
          <a:sx n="100" d="100"/>
          <a:sy n="100" d="100"/>
        </p:scale>
        <p:origin x="-972" y="36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19.11.2015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7272000" cy="1224000"/>
          </a:xfrm>
        </p:spPr>
        <p:txBody>
          <a:bodyPr/>
          <a:lstStyle/>
          <a:p>
            <a:pPr algn="ctr"/>
            <a:r>
              <a:rPr lang="cs-CZ" dirty="0" smtClean="0"/>
              <a:t>Plánované regionální individuální </a:t>
            </a:r>
            <a:r>
              <a:rPr lang="cs-CZ" dirty="0" smtClean="0"/>
              <a:t>projekty Pro Královéhradecký kraj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programovací období 2014 – 2020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Prezentované projekty jsou ve schvalovacím procesu a nepředpokládáme zásadní změny.</a:t>
            </a:r>
            <a:endParaRPr lang="cs-CZ" dirty="0" smtClean="0"/>
          </a:p>
          <a:p>
            <a:pPr algn="just"/>
            <a:r>
              <a:rPr lang="cs-CZ" dirty="0" smtClean="0"/>
              <a:t>Projekty budou realizovány v rámci </a:t>
            </a:r>
            <a:r>
              <a:rPr lang="cs-CZ" dirty="0" smtClean="0"/>
              <a:t>Operačního </a:t>
            </a:r>
            <a:r>
              <a:rPr lang="cs-CZ" dirty="0" smtClean="0"/>
              <a:t>programu zaměstnanost (OPZ) a financovány z Evropského sociálního fondu a státního rozpočtu České </a:t>
            </a:r>
            <a:r>
              <a:rPr lang="cs-CZ" dirty="0" smtClean="0"/>
              <a:t>republiky.</a:t>
            </a:r>
            <a:endParaRPr lang="cs-CZ" dirty="0" smtClean="0"/>
          </a:p>
          <a:p>
            <a:pPr algn="just"/>
            <a:r>
              <a:rPr lang="cs-CZ" dirty="0" smtClean="0"/>
              <a:t>Bližší informace budou zveřejněny na webových stránkách úřadu práce </a:t>
            </a:r>
            <a:r>
              <a:rPr lang="cs-CZ" dirty="0"/>
              <a:t>(www. https</a:t>
            </a:r>
            <a:r>
              <a:rPr lang="cs-CZ" dirty="0" smtClean="0"/>
              <a:t>://portal.mpsv.cz</a:t>
            </a:r>
            <a:r>
              <a:rPr lang="cs-CZ" dirty="0" smtClean="0"/>
              <a:t>).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4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60472" cy="576064"/>
          </a:xfrm>
        </p:spPr>
        <p:txBody>
          <a:bodyPr/>
          <a:lstStyle/>
          <a:p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Záruky pro mladé v Královéhradeckém Kraji</a:t>
            </a:r>
            <a:b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1800" b="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52283"/>
              </p:ext>
            </p:extLst>
          </p:nvPr>
        </p:nvGraphicFramePr>
        <p:xfrm>
          <a:off x="395536" y="1988840"/>
          <a:ext cx="8568952" cy="460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  <a:gridCol w="5760640"/>
              </a:tblGrid>
              <a:tr h="301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Cílová skupina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Uchazeči o zaměstnání do 30 let (tj. do 29 let včetně) bez rozdílů vzdělání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Předpokládaný začátek </a:t>
                      </a:r>
                      <a:r>
                        <a:rPr lang="cs-CZ" sz="1200" dirty="0" smtClean="0">
                          <a:effectLst/>
                        </a:rPr>
                        <a:t>projektu a počet účastníků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1. 2</a:t>
                      </a:r>
                      <a:r>
                        <a:rPr lang="cs-CZ" sz="1200" dirty="0">
                          <a:effectLst/>
                        </a:rPr>
                        <a:t>. </a:t>
                      </a:r>
                      <a:r>
                        <a:rPr lang="cs-CZ" sz="1200" dirty="0" smtClean="0">
                          <a:effectLst/>
                        </a:rPr>
                        <a:t>2016, </a:t>
                      </a:r>
                      <a:r>
                        <a:rPr lang="cs-CZ" sz="1200" dirty="0" smtClean="0">
                          <a:effectLst/>
                        </a:rPr>
                        <a:t>v průběhu realizace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dirty="0" smtClean="0">
                          <a:effectLst/>
                        </a:rPr>
                        <a:t>do </a:t>
                      </a:r>
                      <a:r>
                        <a:rPr lang="cs-CZ" sz="1200" dirty="0" smtClean="0">
                          <a:effectLst/>
                        </a:rPr>
                        <a:t>projektu</a:t>
                      </a:r>
                      <a:r>
                        <a:rPr lang="cs-CZ" sz="1200" baseline="0" dirty="0" smtClean="0">
                          <a:effectLst/>
                        </a:rPr>
                        <a:t> bude zařazeno cca 230 uchazečů o zaměstnání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7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Předpokládaný začátek </a:t>
                      </a:r>
                      <a:r>
                        <a:rPr lang="cs-CZ" sz="1200" dirty="0" smtClean="0">
                          <a:effectLst/>
                        </a:rPr>
                        <a:t>zaměstnávání</a:t>
                      </a:r>
                      <a:r>
                        <a:rPr lang="cs-CZ" sz="1200" baseline="0" dirty="0" smtClean="0">
                          <a:effectLst/>
                        </a:rPr>
                        <a:t> klientů projektu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</a:t>
                      </a:r>
                      <a:r>
                        <a:rPr lang="cs-CZ" sz="1200" dirty="0" smtClean="0">
                          <a:effectLst/>
                        </a:rPr>
                        <a:t>ca </a:t>
                      </a:r>
                      <a:r>
                        <a:rPr lang="cs-CZ" sz="1200" dirty="0" smtClean="0">
                          <a:effectLst/>
                        </a:rPr>
                        <a:t>duben </a:t>
                      </a:r>
                      <a:r>
                        <a:rPr lang="cs-CZ" sz="1200" dirty="0">
                          <a:effectLst/>
                        </a:rPr>
                        <a:t>2016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3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Délka projektu</a:t>
                      </a:r>
                      <a:endParaRPr lang="cs-CZ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měsíců</a:t>
                      </a:r>
                      <a:endParaRPr lang="cs-CZ" sz="12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0441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Forma zaměstnávání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Odborné praxe 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předpokládaný počet účastníků : 190 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forma: SÚPM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 smtClean="0">
                          <a:effectLst/>
                        </a:rPr>
                        <a:t>délka SÚPM: </a:t>
                      </a:r>
                      <a:r>
                        <a:rPr lang="cs-CZ" sz="1200" dirty="0">
                          <a:effectLst/>
                        </a:rPr>
                        <a:t>minimálně 6 měsíců, maximálně 12 měsíců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výše příspěvku (</a:t>
                      </a:r>
                      <a:r>
                        <a:rPr lang="cs-CZ" sz="1200" dirty="0" err="1" smtClean="0">
                          <a:effectLst/>
                        </a:rPr>
                        <a:t>superhrubá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mzda): maximálně 22 700 Kč/měsíc (maximální výše dle dosaženého vzdělání)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55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Krátkodobá pracovní příležitost „Práce na zkoušku“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přepokládaný počet účastníků: 20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forma: SÚPM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 smtClean="0">
                          <a:effectLst/>
                        </a:rPr>
                        <a:t>pracovní úvazek</a:t>
                      </a:r>
                      <a:r>
                        <a:rPr lang="cs-CZ" sz="1200" dirty="0">
                          <a:effectLst/>
                        </a:rPr>
                        <a:t>: maximálně 0,5 stanovené týdenní pracovní doby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 smtClean="0">
                          <a:effectLst/>
                        </a:rPr>
                        <a:t>délka</a:t>
                      </a:r>
                      <a:r>
                        <a:rPr lang="cs-CZ" sz="1200" baseline="0" dirty="0" smtClean="0">
                          <a:effectLst/>
                        </a:rPr>
                        <a:t> SÚPM</a:t>
                      </a:r>
                      <a:r>
                        <a:rPr lang="cs-CZ" sz="1200" dirty="0" smtClean="0">
                          <a:effectLst/>
                        </a:rPr>
                        <a:t>: </a:t>
                      </a:r>
                      <a:r>
                        <a:rPr lang="cs-CZ" sz="1200" dirty="0">
                          <a:effectLst/>
                        </a:rPr>
                        <a:t>maximálně 3 měsíce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výše příspěvku (</a:t>
                      </a:r>
                      <a:r>
                        <a:rPr lang="cs-CZ" sz="1200" dirty="0" err="1" smtClean="0">
                          <a:effectLst/>
                        </a:rPr>
                        <a:t>superhrubá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mzda): maximálně 9 500 Kč/ měsíc (maximální výše dle dosaženého vzdělání)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2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Další informace: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 rámci projektu </a:t>
                      </a:r>
                      <a:r>
                        <a:rPr lang="cs-CZ" sz="1200" dirty="0" smtClean="0">
                          <a:effectLst/>
                        </a:rPr>
                        <a:t>budou probíhat poradenské aktivity a </a:t>
                      </a:r>
                      <a:r>
                        <a:rPr lang="cs-CZ" sz="1200" dirty="0">
                          <a:effectLst/>
                        </a:rPr>
                        <a:t>motivační kurz, jehož délka bude cca jeden týden a klienti projektu budou mít možnost absolvovat i vhodnou rekvalifikaci</a:t>
                      </a:r>
                      <a:r>
                        <a:rPr lang="cs-CZ" sz="1200" dirty="0" smtClean="0">
                          <a:effectLst/>
                        </a:rPr>
                        <a:t>.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0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712968" cy="576064"/>
          </a:xfrm>
        </p:spPr>
        <p:txBody>
          <a:bodyPr/>
          <a:lstStyle/>
          <a:p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Aktivní v padesáti v královéhradeckém kraji</a:t>
            </a:r>
            <a:endParaRPr lang="cs-CZ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423805"/>
              </p:ext>
            </p:extLst>
          </p:nvPr>
        </p:nvGraphicFramePr>
        <p:xfrm>
          <a:off x="323528" y="1916832"/>
          <a:ext cx="8568952" cy="4625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5162"/>
                <a:gridCol w="5853790"/>
              </a:tblGrid>
              <a:tr h="350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Cílová skupina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Uchazeči o zaměstnání od 50 let věku minimálně s výučním listem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</a:tr>
              <a:tr h="350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Předpokládaný začátek </a:t>
                      </a:r>
                      <a:r>
                        <a:rPr lang="cs-CZ" sz="1200" dirty="0" smtClean="0">
                          <a:effectLst/>
                        </a:rPr>
                        <a:t>projektu a počet účastníků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 smtClean="0">
                          <a:effectLst/>
                        </a:rPr>
                        <a:t>1.</a:t>
                      </a:r>
                      <a:r>
                        <a:rPr lang="cs-CZ" sz="1200" baseline="0" dirty="0" smtClean="0">
                          <a:effectLst/>
                        </a:rPr>
                        <a:t> </a:t>
                      </a:r>
                      <a:r>
                        <a:rPr lang="cs-CZ" sz="1200" dirty="0" smtClean="0">
                          <a:effectLst/>
                        </a:rPr>
                        <a:t>3</a:t>
                      </a:r>
                      <a:r>
                        <a:rPr lang="cs-CZ" sz="1200" dirty="0">
                          <a:effectLst/>
                        </a:rPr>
                        <a:t>. </a:t>
                      </a:r>
                      <a:r>
                        <a:rPr lang="cs-CZ" sz="1200" dirty="0" smtClean="0">
                          <a:effectLst/>
                        </a:rPr>
                        <a:t>2016, projekt</a:t>
                      </a:r>
                      <a:r>
                        <a:rPr lang="cs-CZ" sz="1200" baseline="0" dirty="0" smtClean="0">
                          <a:effectLst/>
                        </a:rPr>
                        <a:t> je určen pro cca 200 klientů úřadu práce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</a:tr>
              <a:tr h="350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Délka projektu</a:t>
                      </a:r>
                      <a:endParaRPr lang="cs-CZ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387" marR="58387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měsíců</a:t>
                      </a:r>
                      <a:endParaRPr lang="cs-CZ" sz="12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387" marR="58387" marT="0" marB="0"/>
                </a:tc>
              </a:tr>
              <a:tr h="526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Předpokládaný začátek zaměstnávání</a:t>
                      </a:r>
                      <a:r>
                        <a:rPr lang="cs-CZ" sz="1200" baseline="0" dirty="0" smtClean="0">
                          <a:effectLst/>
                        </a:rPr>
                        <a:t> klientů projektu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</a:t>
                      </a:r>
                      <a:r>
                        <a:rPr lang="cs-CZ" sz="1200" dirty="0" smtClean="0">
                          <a:effectLst/>
                        </a:rPr>
                        <a:t>ca </a:t>
                      </a:r>
                      <a:r>
                        <a:rPr lang="cs-CZ" sz="1200" dirty="0">
                          <a:effectLst/>
                        </a:rPr>
                        <a:t>listopad 2016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</a:tr>
              <a:tr h="1202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Forma zaměstnávání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Podpořená pracovní místa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předpokládaný počet účastníků: 80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forma SÚPM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délka: minimálně 6 měsíců, maximálně 12 měsíců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výše příspěvku (</a:t>
                      </a:r>
                      <a:r>
                        <a:rPr lang="cs-CZ" sz="1200" dirty="0" err="1" smtClean="0">
                          <a:effectLst/>
                        </a:rPr>
                        <a:t>superhrubá</a:t>
                      </a:r>
                      <a:r>
                        <a:rPr lang="cs-CZ" sz="1200" dirty="0" smtClean="0">
                          <a:effectLst/>
                        </a:rPr>
                        <a:t> mzda</a:t>
                      </a:r>
                      <a:r>
                        <a:rPr lang="cs-CZ" sz="1200" dirty="0">
                          <a:effectLst/>
                        </a:rPr>
                        <a:t>): maximálně 24 000 Kč/měsíc (maximální výše dle dosaženého vzdělání)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</a:tr>
              <a:tr h="181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Další informace: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 rámci projektu bude probíhat motivačně-poradenský program, jehož délka bude 4 týdny (celková hodinová dotace cca 120 hodin). Dále budou moci klienti projektu </a:t>
                      </a:r>
                      <a:r>
                        <a:rPr lang="cs-CZ" sz="1200" dirty="0" smtClean="0">
                          <a:effectLst/>
                        </a:rPr>
                        <a:t>absolvovat některou z následujících</a:t>
                      </a:r>
                      <a:r>
                        <a:rPr lang="cs-CZ" sz="1200" baseline="0" dirty="0" smtClean="0">
                          <a:effectLst/>
                        </a:rPr>
                        <a:t> rekvalifikací</a:t>
                      </a:r>
                      <a:r>
                        <a:rPr lang="cs-CZ" sz="1200" dirty="0" smtClean="0">
                          <a:effectLst/>
                        </a:rPr>
                        <a:t>: </a:t>
                      </a:r>
                      <a:endParaRPr lang="cs-CZ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cs-CZ" sz="1200" dirty="0">
                          <a:effectLst/>
                        </a:rPr>
                        <a:t>Strážný (min. 40 hodin)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cs-CZ" sz="1200" dirty="0">
                          <a:effectLst/>
                        </a:rPr>
                        <a:t>Základ obsluhy osobního počítače (min. 40 hodin)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cs-CZ" sz="1200" dirty="0">
                          <a:effectLst/>
                        </a:rPr>
                        <a:t>Obsluha osobního počítače (min. 80 hodin)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cs-CZ" sz="1200" dirty="0">
                          <a:effectLst/>
                        </a:rPr>
                        <a:t>Pracovník v sociálních službách (min. 160 hodin)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cs-CZ" sz="1200" dirty="0">
                          <a:effectLst/>
                        </a:rPr>
                        <a:t>Základy podnikání (min. 120 hodin)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cs-CZ" sz="1200" dirty="0">
                          <a:effectLst/>
                        </a:rPr>
                        <a:t>Obsluha </a:t>
                      </a:r>
                      <a:r>
                        <a:rPr lang="cs-CZ" sz="1200" dirty="0" err="1">
                          <a:effectLst/>
                        </a:rPr>
                        <a:t>elektrovozíku</a:t>
                      </a:r>
                      <a:r>
                        <a:rPr lang="cs-CZ" sz="1200" dirty="0">
                          <a:effectLst/>
                        </a:rPr>
                        <a:t> a </a:t>
                      </a:r>
                      <a:r>
                        <a:rPr lang="cs-CZ" sz="1200" dirty="0" err="1">
                          <a:effectLst/>
                        </a:rPr>
                        <a:t>motovozíku</a:t>
                      </a:r>
                      <a:r>
                        <a:rPr lang="cs-CZ" sz="1200" dirty="0">
                          <a:effectLst/>
                        </a:rPr>
                        <a:t> – vysokozdvižný, volantový do 5ti tun (min. 60 hodin s ŘP, min. 80 hodin bez ŘP)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387" marR="583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6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30585" y="1340768"/>
            <a:ext cx="8712968" cy="540060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Kudy kam II v Královéhradeckém kraji</a:t>
            </a:r>
            <a:endParaRPr lang="cs-CZ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705639"/>
              </p:ext>
            </p:extLst>
          </p:nvPr>
        </p:nvGraphicFramePr>
        <p:xfrm>
          <a:off x="230585" y="1800225"/>
          <a:ext cx="8712968" cy="4797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0795"/>
                <a:gridCol w="5952173"/>
              </a:tblGrid>
              <a:tr h="1095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Cílová skupina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Fyzické osoby, které potřebují zvláštní pomoc; těmito osobami se rozumí zejména osoby, které se přechodně ocitly v mimořádně obtížných poměrech nebo které v nich žijí, po ukončení výkonu trestu odnětí svobody nebo po propuštění z výkonu ochranného opatření a osoby ze </a:t>
                      </a:r>
                      <a:r>
                        <a:rPr lang="cs-CZ" sz="1200" dirty="0" err="1">
                          <a:effectLst/>
                        </a:rPr>
                        <a:t>sociokulturně</a:t>
                      </a:r>
                      <a:r>
                        <a:rPr lang="cs-CZ" sz="1200" dirty="0">
                          <a:effectLst/>
                        </a:rPr>
                        <a:t> znevýhodněného prostředí.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</a:tr>
              <a:tr h="3892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Předpokládaný začátek </a:t>
                      </a:r>
                      <a:r>
                        <a:rPr lang="cs-CZ" sz="1200" dirty="0" smtClean="0">
                          <a:effectLst/>
                        </a:rPr>
                        <a:t>projektu</a:t>
                      </a:r>
                      <a:r>
                        <a:rPr lang="cs-CZ" sz="1200" baseline="0" dirty="0" smtClean="0">
                          <a:effectLst/>
                        </a:rPr>
                        <a:t> a počet účastníků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dirty="0">
                          <a:effectLst/>
                        </a:rPr>
                        <a:t>1. 3. </a:t>
                      </a:r>
                      <a:r>
                        <a:rPr lang="cs-CZ" sz="1200" dirty="0" smtClean="0">
                          <a:effectLst/>
                        </a:rPr>
                        <a:t>2016, </a:t>
                      </a:r>
                      <a:r>
                        <a:rPr lang="cs-CZ" sz="1200" dirty="0" smtClean="0">
                          <a:effectLst/>
                        </a:rPr>
                        <a:t>v průběhu realizace</a:t>
                      </a:r>
                      <a:r>
                        <a:rPr lang="cs-CZ" sz="1200" baseline="0" dirty="0" smtClean="0">
                          <a:effectLst/>
                        </a:rPr>
                        <a:t> bude do projektu zařazeno cca 150 uchazečů o zaměstnání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</a:tr>
              <a:tr h="3278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Délka projektu</a:t>
                      </a:r>
                      <a:endParaRPr lang="cs-CZ" sz="120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994" marR="59994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měsíců</a:t>
                      </a:r>
                      <a:endParaRPr lang="cs-CZ" sz="12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994" marR="59994" marT="0" marB="0"/>
                </a:tc>
              </a:tr>
              <a:tr h="491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Předpokládaný začátek zaměstnávání</a:t>
                      </a:r>
                      <a:r>
                        <a:rPr lang="cs-CZ" sz="1200" baseline="0" dirty="0" smtClean="0">
                          <a:effectLst/>
                        </a:rPr>
                        <a:t> klientů projektu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</a:t>
                      </a:r>
                      <a:r>
                        <a:rPr lang="cs-CZ" sz="1200" dirty="0" smtClean="0">
                          <a:effectLst/>
                        </a:rPr>
                        <a:t>ca </a:t>
                      </a:r>
                      <a:r>
                        <a:rPr lang="cs-CZ" sz="1200" dirty="0">
                          <a:effectLst/>
                        </a:rPr>
                        <a:t>září 2016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</a:tr>
              <a:tr h="1873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Forma zaměstnávání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  <a:tc>
                  <a:txBody>
                    <a:bodyPr/>
                    <a:lstStyle/>
                    <a:p>
                      <a:pPr marL="2159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Podpořená pracovní místa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forma: VPP a SÚPM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předpokládaný počet účastníků: cca 100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u="sng" dirty="0">
                          <a:effectLst/>
                        </a:rPr>
                        <a:t>VPP délka:</a:t>
                      </a:r>
                      <a:r>
                        <a:rPr lang="cs-CZ" sz="1200" dirty="0">
                          <a:effectLst/>
                        </a:rPr>
                        <a:t> minimálně 6 měsíců, maximálně 24 měsíců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výše příspěvku (</a:t>
                      </a:r>
                      <a:r>
                        <a:rPr lang="cs-CZ" sz="1200" dirty="0" err="1" smtClean="0">
                          <a:effectLst/>
                        </a:rPr>
                        <a:t>superhrubá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mzda): maximálně 15 000 Kč/měsíc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u="sng" dirty="0">
                          <a:effectLst/>
                        </a:rPr>
                        <a:t>SÚPM délka:</a:t>
                      </a:r>
                      <a:r>
                        <a:rPr lang="cs-CZ" sz="1200" dirty="0">
                          <a:effectLst/>
                        </a:rPr>
                        <a:t> minimálně 6 měsíců, maximálně 12 měsíců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200" dirty="0">
                          <a:effectLst/>
                        </a:rPr>
                        <a:t>výše příspěvku (</a:t>
                      </a:r>
                      <a:r>
                        <a:rPr lang="cs-CZ" sz="1200" dirty="0" err="1" smtClean="0">
                          <a:effectLst/>
                        </a:rPr>
                        <a:t>superhrubá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mzda): maximálně 15 000 Kč/měsíc, u uchazečů v evidenci nad 24 měsíců nebo OZP maximálně 18 000 Kč/měsíc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</a:tr>
              <a:tr h="618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Další informace: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  <a:tc>
                  <a:txBody>
                    <a:bodyPr/>
                    <a:lstStyle/>
                    <a:p>
                      <a:pPr marL="21590"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 rámci projektu bude probíhat motivačně-poradenský program, jehož délka bude 5 týdnů (celková hodinová dotace cca 120 hodin).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994" marR="59994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92313" y="1800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91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9163" algn="l"/>
              </a:tabLst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520</Words>
  <Application>Microsoft Office PowerPoint</Application>
  <PresentationFormat>Předvádění na obrazovce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prezentace</vt:lpstr>
      <vt:lpstr>Plánované regionální individuální projekty Pro Královéhradecký kraj  programovací období 2014 – 2020</vt:lpstr>
      <vt:lpstr>Obecné Informace</vt:lpstr>
      <vt:lpstr>1. Záruky pro mladé v Královéhradeckém Kraji  </vt:lpstr>
      <vt:lpstr>2. Aktivní v padesáti v královéhradeckém kraji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2015-11-19T07:05:56Z</dcterms:modified>
</cp:coreProperties>
</file>