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 id="2147483816" r:id="rId6"/>
    <p:sldMasterId id="2147483828" r:id="rId7"/>
    <p:sldMasterId id="2147483840" r:id="rId8"/>
    <p:sldMasterId id="2147483852" r:id="rId9"/>
    <p:sldMasterId id="2147483864" r:id="rId10"/>
    <p:sldMasterId id="2147483876" r:id="rId11"/>
    <p:sldMasterId id="2147483888" r:id="rId12"/>
  </p:sldMasterIdLst>
  <p:notesMasterIdLst>
    <p:notesMasterId r:id="rId39"/>
  </p:notesMasterIdLst>
  <p:sldIdLst>
    <p:sldId id="256" r:id="rId13"/>
    <p:sldId id="261" r:id="rId14"/>
    <p:sldId id="262" r:id="rId15"/>
    <p:sldId id="289" r:id="rId16"/>
    <p:sldId id="264" r:id="rId17"/>
    <p:sldId id="263" r:id="rId18"/>
    <p:sldId id="266" r:id="rId19"/>
    <p:sldId id="267" r:id="rId20"/>
    <p:sldId id="268" r:id="rId21"/>
    <p:sldId id="269" r:id="rId22"/>
    <p:sldId id="270" r:id="rId23"/>
    <p:sldId id="290" r:id="rId24"/>
    <p:sldId id="265" r:id="rId25"/>
    <p:sldId id="271" r:id="rId26"/>
    <p:sldId id="272" r:id="rId27"/>
    <p:sldId id="273" r:id="rId28"/>
    <p:sldId id="286" r:id="rId29"/>
    <p:sldId id="287" r:id="rId30"/>
    <p:sldId id="288" r:id="rId31"/>
    <p:sldId id="281" r:id="rId32"/>
    <p:sldId id="278" r:id="rId33"/>
    <p:sldId id="292" r:id="rId34"/>
    <p:sldId id="279" r:id="rId35"/>
    <p:sldId id="291" r:id="rId36"/>
    <p:sldId id="293" r:id="rId37"/>
    <p:sldId id="280" r:id="rId38"/>
  </p:sldIdLst>
  <p:sldSz cx="5545138" cy="5545138"/>
  <p:notesSz cx="6784975" cy="9906000"/>
  <p:defaultTextStyle>
    <a:defPPr>
      <a:defRPr lang="cs-CZ"/>
    </a:defPPr>
    <a:lvl1pPr marL="0" algn="l" defTabSz="805979" rtl="0" eaLnBrk="1" latinLnBrk="0" hangingPunct="1">
      <a:defRPr sz="1700" kern="1200">
        <a:solidFill>
          <a:schemeClr val="tx1"/>
        </a:solidFill>
        <a:latin typeface="+mn-lt"/>
        <a:ea typeface="+mn-ea"/>
        <a:cs typeface="+mn-cs"/>
      </a:defRPr>
    </a:lvl1pPr>
    <a:lvl2pPr marL="402990" algn="l" defTabSz="805979" rtl="0" eaLnBrk="1" latinLnBrk="0" hangingPunct="1">
      <a:defRPr sz="1700" kern="1200">
        <a:solidFill>
          <a:schemeClr val="tx1"/>
        </a:solidFill>
        <a:latin typeface="+mn-lt"/>
        <a:ea typeface="+mn-ea"/>
        <a:cs typeface="+mn-cs"/>
      </a:defRPr>
    </a:lvl2pPr>
    <a:lvl3pPr marL="805979" algn="l" defTabSz="805979" rtl="0" eaLnBrk="1" latinLnBrk="0" hangingPunct="1">
      <a:defRPr sz="1700" kern="1200">
        <a:solidFill>
          <a:schemeClr val="tx1"/>
        </a:solidFill>
        <a:latin typeface="+mn-lt"/>
        <a:ea typeface="+mn-ea"/>
        <a:cs typeface="+mn-cs"/>
      </a:defRPr>
    </a:lvl3pPr>
    <a:lvl4pPr marL="1208967" algn="l" defTabSz="805979" rtl="0" eaLnBrk="1" latinLnBrk="0" hangingPunct="1">
      <a:defRPr sz="1700" kern="1200">
        <a:solidFill>
          <a:schemeClr val="tx1"/>
        </a:solidFill>
        <a:latin typeface="+mn-lt"/>
        <a:ea typeface="+mn-ea"/>
        <a:cs typeface="+mn-cs"/>
      </a:defRPr>
    </a:lvl4pPr>
    <a:lvl5pPr marL="1611957" algn="l" defTabSz="805979" rtl="0" eaLnBrk="1" latinLnBrk="0" hangingPunct="1">
      <a:defRPr sz="1700" kern="1200">
        <a:solidFill>
          <a:schemeClr val="tx1"/>
        </a:solidFill>
        <a:latin typeface="+mn-lt"/>
        <a:ea typeface="+mn-ea"/>
        <a:cs typeface="+mn-cs"/>
      </a:defRPr>
    </a:lvl5pPr>
    <a:lvl6pPr marL="2014946" algn="l" defTabSz="805979" rtl="0" eaLnBrk="1" latinLnBrk="0" hangingPunct="1">
      <a:defRPr sz="1700" kern="1200">
        <a:solidFill>
          <a:schemeClr val="tx1"/>
        </a:solidFill>
        <a:latin typeface="+mn-lt"/>
        <a:ea typeface="+mn-ea"/>
        <a:cs typeface="+mn-cs"/>
      </a:defRPr>
    </a:lvl6pPr>
    <a:lvl7pPr marL="2417936" algn="l" defTabSz="805979" rtl="0" eaLnBrk="1" latinLnBrk="0" hangingPunct="1">
      <a:defRPr sz="1700" kern="1200">
        <a:solidFill>
          <a:schemeClr val="tx1"/>
        </a:solidFill>
        <a:latin typeface="+mn-lt"/>
        <a:ea typeface="+mn-ea"/>
        <a:cs typeface="+mn-cs"/>
      </a:defRPr>
    </a:lvl7pPr>
    <a:lvl8pPr marL="2820925" algn="l" defTabSz="805979" rtl="0" eaLnBrk="1" latinLnBrk="0" hangingPunct="1">
      <a:defRPr sz="1700" kern="1200">
        <a:solidFill>
          <a:schemeClr val="tx1"/>
        </a:solidFill>
        <a:latin typeface="+mn-lt"/>
        <a:ea typeface="+mn-ea"/>
        <a:cs typeface="+mn-cs"/>
      </a:defRPr>
    </a:lvl8pPr>
    <a:lvl9pPr marL="3223915" algn="l" defTabSz="805979"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0C1075F-10C9-4CAD-9766-A42999776CBC}">
          <p14:sldIdLst>
            <p14:sldId id="256"/>
            <p14:sldId id="261"/>
            <p14:sldId id="262"/>
            <p14:sldId id="289"/>
            <p14:sldId id="264"/>
            <p14:sldId id="263"/>
            <p14:sldId id="266"/>
            <p14:sldId id="267"/>
            <p14:sldId id="268"/>
            <p14:sldId id="269"/>
            <p14:sldId id="270"/>
            <p14:sldId id="290"/>
            <p14:sldId id="265"/>
            <p14:sldId id="271"/>
            <p14:sldId id="272"/>
            <p14:sldId id="273"/>
            <p14:sldId id="286"/>
            <p14:sldId id="287"/>
            <p14:sldId id="288"/>
            <p14:sldId id="281"/>
            <p14:sldId id="278"/>
            <p14:sldId id="292"/>
            <p14:sldId id="279"/>
            <p14:sldId id="291"/>
            <p14:sldId id="293"/>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94680" autoAdjust="0"/>
  </p:normalViewPr>
  <p:slideViewPr>
    <p:cSldViewPr>
      <p:cViewPr>
        <p:scale>
          <a:sx n="100" d="100"/>
          <a:sy n="100" d="100"/>
        </p:scale>
        <p:origin x="-3636" y="-738"/>
      </p:cViewPr>
      <p:guideLst>
        <p:guide orient="horz" pos="1746"/>
        <p:guide pos="1747"/>
      </p:guideLst>
    </p:cSldViewPr>
  </p:slideViewPr>
  <p:outlineViewPr>
    <p:cViewPr>
      <p:scale>
        <a:sx n="33" d="100"/>
        <a:sy n="33" d="100"/>
      </p:scale>
      <p:origin x="0" y="23760"/>
    </p:cViewPr>
  </p:outlineViewPr>
  <p:notesTextViewPr>
    <p:cViewPr>
      <p:scale>
        <a:sx n="1" d="1"/>
        <a:sy n="1" d="1"/>
      </p:scale>
      <p:origin x="0" y="0"/>
    </p:cViewPr>
  </p:notesTextViewPr>
  <p:sorterViewPr>
    <p:cViewPr>
      <p:scale>
        <a:sx n="158" d="100"/>
        <a:sy n="158" d="100"/>
      </p:scale>
      <p:origin x="0" y="0"/>
    </p:cViewPr>
  </p:sorterViewPr>
  <p:notesViewPr>
    <p:cSldViewPr>
      <p:cViewPr varScale="1">
        <p:scale>
          <a:sx n="59" d="100"/>
          <a:sy n="59" d="100"/>
        </p:scale>
        <p:origin x="-3216" y="-72"/>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895" cy="495855"/>
          </a:xfrm>
          <a:prstGeom prst="rect">
            <a:avLst/>
          </a:prstGeom>
        </p:spPr>
        <p:txBody>
          <a:bodyPr vert="horz" lIns="91257" tIns="45629" rIns="91257" bIns="45629" rtlCol="0"/>
          <a:lstStyle>
            <a:lvl1pPr algn="l">
              <a:defRPr sz="1200"/>
            </a:lvl1pPr>
          </a:lstStyle>
          <a:p>
            <a:endParaRPr lang="cs-CZ"/>
          </a:p>
        </p:txBody>
      </p:sp>
      <p:sp>
        <p:nvSpPr>
          <p:cNvPr id="3" name="Zástupný symbol pro datum 2"/>
          <p:cNvSpPr>
            <a:spLocks noGrp="1"/>
          </p:cNvSpPr>
          <p:nvPr>
            <p:ph type="dt" idx="1"/>
          </p:nvPr>
        </p:nvSpPr>
        <p:spPr>
          <a:xfrm>
            <a:off x="3842496" y="0"/>
            <a:ext cx="2940895" cy="495855"/>
          </a:xfrm>
          <a:prstGeom prst="rect">
            <a:avLst/>
          </a:prstGeom>
        </p:spPr>
        <p:txBody>
          <a:bodyPr vert="horz" lIns="91257" tIns="45629" rIns="91257" bIns="45629" rtlCol="0"/>
          <a:lstStyle>
            <a:lvl1pPr algn="r">
              <a:defRPr sz="1200"/>
            </a:lvl1pPr>
          </a:lstStyle>
          <a:p>
            <a:fld id="{0F53A7EF-6ABB-4666-B90F-E777805892BE}" type="datetimeFigureOut">
              <a:rPr lang="cs-CZ" smtClean="0"/>
              <a:t>2.7.2019</a:t>
            </a:fld>
            <a:endParaRPr lang="cs-CZ"/>
          </a:p>
        </p:txBody>
      </p:sp>
      <p:sp>
        <p:nvSpPr>
          <p:cNvPr id="4" name="Zástupný symbol pro obrázek snímku 3"/>
          <p:cNvSpPr>
            <a:spLocks noGrp="1" noRot="1" noChangeAspect="1"/>
          </p:cNvSpPr>
          <p:nvPr>
            <p:ph type="sldImg" idx="2"/>
          </p:nvPr>
        </p:nvSpPr>
        <p:spPr>
          <a:xfrm>
            <a:off x="1535113" y="742950"/>
            <a:ext cx="3714750" cy="3714750"/>
          </a:xfrm>
          <a:prstGeom prst="rect">
            <a:avLst/>
          </a:prstGeom>
          <a:noFill/>
          <a:ln w="12700">
            <a:solidFill>
              <a:prstClr val="black"/>
            </a:solidFill>
          </a:ln>
        </p:spPr>
        <p:txBody>
          <a:bodyPr vert="horz" lIns="91257" tIns="45629" rIns="91257" bIns="45629" rtlCol="0" anchor="ctr"/>
          <a:lstStyle/>
          <a:p>
            <a:endParaRPr lang="cs-CZ"/>
          </a:p>
        </p:txBody>
      </p:sp>
      <p:sp>
        <p:nvSpPr>
          <p:cNvPr id="5" name="Zástupný symbol pro poznámky 4"/>
          <p:cNvSpPr>
            <a:spLocks noGrp="1"/>
          </p:cNvSpPr>
          <p:nvPr>
            <p:ph type="body" sz="quarter" idx="3"/>
          </p:nvPr>
        </p:nvSpPr>
        <p:spPr>
          <a:xfrm>
            <a:off x="678181" y="4705073"/>
            <a:ext cx="5428614" cy="4457937"/>
          </a:xfrm>
          <a:prstGeom prst="rect">
            <a:avLst/>
          </a:prstGeom>
        </p:spPr>
        <p:txBody>
          <a:bodyPr vert="horz" lIns="91257" tIns="45629" rIns="91257" bIns="4562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08562"/>
            <a:ext cx="2940895" cy="495854"/>
          </a:xfrm>
          <a:prstGeom prst="rect">
            <a:avLst/>
          </a:prstGeom>
        </p:spPr>
        <p:txBody>
          <a:bodyPr vert="horz" lIns="91257" tIns="45629" rIns="91257" bIns="4562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2496" y="9408562"/>
            <a:ext cx="2940895" cy="495854"/>
          </a:xfrm>
          <a:prstGeom prst="rect">
            <a:avLst/>
          </a:prstGeom>
        </p:spPr>
        <p:txBody>
          <a:bodyPr vert="horz" lIns="91257" tIns="45629" rIns="91257" bIns="45629" rtlCol="0" anchor="b"/>
          <a:lstStyle>
            <a:lvl1pPr algn="r">
              <a:defRPr sz="1200"/>
            </a:lvl1pPr>
          </a:lstStyle>
          <a:p>
            <a:fld id="{84EDACA2-3226-42B1-B3DD-8F52838FBF75}" type="slidenum">
              <a:rPr lang="cs-CZ" smtClean="0"/>
              <a:t>‹#›</a:t>
            </a:fld>
            <a:endParaRPr lang="cs-CZ"/>
          </a:p>
        </p:txBody>
      </p:sp>
    </p:spTree>
    <p:extLst>
      <p:ext uri="{BB962C8B-B14F-4D97-AF65-F5344CB8AC3E}">
        <p14:creationId xmlns:p14="http://schemas.microsoft.com/office/powerpoint/2010/main" val="81441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t>2.7.2019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138488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t>2.7.2019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27798399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21031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12899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784044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179751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19040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56091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363821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46922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875392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3609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t>2.7.2019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5838180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57772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210310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12899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784044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179751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190408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56091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363821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4692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8753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057507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360960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577726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821777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455766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052321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21129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012124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582743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653582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1056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97116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128959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291679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1926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8761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2887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86926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38474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0975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2387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t>2.7.2019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951153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08504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81229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34712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33453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00639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76718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8624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4712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9374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2478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t>2.7.2019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277807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9160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9008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585538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86685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460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87875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81900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34323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71622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8939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t>2.7.2019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1753537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23620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2259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86641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42482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93663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764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27704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91705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23760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8627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t>2.7.2019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9142629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88039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66856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30456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737837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48914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66369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8549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19769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22205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1948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t>2.7.2019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3125661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83051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54087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32115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60386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84204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079713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31248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964953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3159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9322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t>2.7.2019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1616584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93434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96953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74432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88583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57542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96242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18591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832817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603833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4780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t>2.7.2019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3001224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352742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84889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254598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29339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60592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55462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926975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2695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2550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415892" y="1722594"/>
            <a:ext cx="4713369" cy="1188611"/>
          </a:xfrm>
        </p:spPr>
        <p:txBody>
          <a:bodyPr/>
          <a:lstStyle/>
          <a:p>
            <a:r>
              <a:rPr lang="cs-CZ" smtClean="0"/>
              <a:t>Kliknutím lze upravit styl.</a:t>
            </a:r>
            <a:endParaRPr lang="cs-CZ"/>
          </a:p>
        </p:txBody>
      </p:sp>
      <p:sp>
        <p:nvSpPr>
          <p:cNvPr id="3" name="Podnadpis 2"/>
          <p:cNvSpPr>
            <a:spLocks noGrp="1"/>
          </p:cNvSpPr>
          <p:nvPr>
            <p:ph type="subTitle" idx="1"/>
          </p:nvPr>
        </p:nvSpPr>
        <p:spPr>
          <a:xfrm>
            <a:off x="831774" y="3142252"/>
            <a:ext cx="3881597" cy="1417091"/>
          </a:xfrm>
        </p:spPr>
        <p:txBody>
          <a:bodyPr/>
          <a:lstStyle>
            <a:lvl1pPr marL="0" indent="0" algn="ctr">
              <a:buNone/>
              <a:defRPr>
                <a:solidFill>
                  <a:schemeClr val="tx1">
                    <a:tint val="75000"/>
                  </a:schemeClr>
                </a:solidFill>
              </a:defRPr>
            </a:lvl1pPr>
            <a:lvl2pPr marL="316838" indent="0" algn="ctr">
              <a:buNone/>
              <a:defRPr>
                <a:solidFill>
                  <a:schemeClr val="tx1">
                    <a:tint val="75000"/>
                  </a:schemeClr>
                </a:solidFill>
              </a:defRPr>
            </a:lvl2pPr>
            <a:lvl3pPr marL="633675" indent="0" algn="ctr">
              <a:buNone/>
              <a:defRPr>
                <a:solidFill>
                  <a:schemeClr val="tx1">
                    <a:tint val="75000"/>
                  </a:schemeClr>
                </a:solidFill>
              </a:defRPr>
            </a:lvl3pPr>
            <a:lvl4pPr marL="950513" indent="0" algn="ctr">
              <a:buNone/>
              <a:defRPr>
                <a:solidFill>
                  <a:schemeClr val="tx1">
                    <a:tint val="75000"/>
                  </a:schemeClr>
                </a:solidFill>
              </a:defRPr>
            </a:lvl4pPr>
            <a:lvl5pPr marL="1267350" indent="0" algn="ctr">
              <a:buNone/>
              <a:defRPr>
                <a:solidFill>
                  <a:schemeClr val="tx1">
                    <a:tint val="75000"/>
                  </a:schemeClr>
                </a:solidFill>
              </a:defRPr>
            </a:lvl5pPr>
            <a:lvl6pPr marL="1584188" indent="0" algn="ctr">
              <a:buNone/>
              <a:defRPr>
                <a:solidFill>
                  <a:schemeClr val="tx1">
                    <a:tint val="75000"/>
                  </a:schemeClr>
                </a:solidFill>
              </a:defRPr>
            </a:lvl6pPr>
            <a:lvl7pPr marL="1901025" indent="0" algn="ctr">
              <a:buNone/>
              <a:defRPr>
                <a:solidFill>
                  <a:schemeClr val="tx1">
                    <a:tint val="75000"/>
                  </a:schemeClr>
                </a:solidFill>
              </a:defRPr>
            </a:lvl7pPr>
            <a:lvl8pPr marL="2217863" indent="0" algn="ctr">
              <a:buNone/>
              <a:defRPr>
                <a:solidFill>
                  <a:schemeClr val="tx1">
                    <a:tint val="75000"/>
                  </a:schemeClr>
                </a:solidFill>
              </a:defRPr>
            </a:lvl8pPr>
            <a:lvl9pPr marL="25347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390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t>2.7.2019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t>‹#›</a:t>
            </a:fld>
            <a:endParaRPr lang="cs-CZ"/>
          </a:p>
        </p:txBody>
      </p:sp>
    </p:spTree>
    <p:extLst>
      <p:ext uri="{BB962C8B-B14F-4D97-AF65-F5344CB8AC3E}">
        <p14:creationId xmlns:p14="http://schemas.microsoft.com/office/powerpoint/2010/main" val="12414845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08943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438034" y="3563266"/>
            <a:ext cx="4713369" cy="1101326"/>
          </a:xfrm>
        </p:spPr>
        <p:txBody>
          <a:bodyPr anchor="t"/>
          <a:lstStyle>
            <a:lvl1pPr algn="l">
              <a:defRPr sz="2800" b="1" cap="all"/>
            </a:lvl1pPr>
          </a:lstStyle>
          <a:p>
            <a:r>
              <a:rPr lang="cs-CZ" smtClean="0"/>
              <a:t>Kliknutím lze upravit styl.</a:t>
            </a:r>
            <a:endParaRPr lang="cs-CZ"/>
          </a:p>
        </p:txBody>
      </p:sp>
      <p:sp>
        <p:nvSpPr>
          <p:cNvPr id="3" name="Zástupný symbol pro text 2"/>
          <p:cNvSpPr>
            <a:spLocks noGrp="1"/>
          </p:cNvSpPr>
          <p:nvPr>
            <p:ph type="body" idx="1"/>
          </p:nvPr>
        </p:nvSpPr>
        <p:spPr>
          <a:xfrm>
            <a:off x="438034" y="2350268"/>
            <a:ext cx="4713369" cy="1212998"/>
          </a:xfrm>
        </p:spPr>
        <p:txBody>
          <a:bodyPr anchor="b"/>
          <a:lstStyle>
            <a:lvl1pPr marL="0" indent="0">
              <a:buNone/>
              <a:defRPr sz="1400">
                <a:solidFill>
                  <a:schemeClr val="tx1">
                    <a:tint val="75000"/>
                  </a:schemeClr>
                </a:solidFill>
              </a:defRPr>
            </a:lvl1pPr>
            <a:lvl2pPr marL="316838" indent="0">
              <a:buNone/>
              <a:defRPr sz="1200">
                <a:solidFill>
                  <a:schemeClr val="tx1">
                    <a:tint val="75000"/>
                  </a:schemeClr>
                </a:solidFill>
              </a:defRPr>
            </a:lvl2pPr>
            <a:lvl3pPr marL="633675" indent="0">
              <a:buNone/>
              <a:defRPr sz="1100">
                <a:solidFill>
                  <a:schemeClr val="tx1">
                    <a:tint val="75000"/>
                  </a:schemeClr>
                </a:solidFill>
              </a:defRPr>
            </a:lvl3pPr>
            <a:lvl4pPr marL="950513" indent="0">
              <a:buNone/>
              <a:defRPr sz="900">
                <a:solidFill>
                  <a:schemeClr val="tx1">
                    <a:tint val="75000"/>
                  </a:schemeClr>
                </a:solidFill>
              </a:defRPr>
            </a:lvl4pPr>
            <a:lvl5pPr marL="1267350" indent="0">
              <a:buNone/>
              <a:defRPr sz="900">
                <a:solidFill>
                  <a:schemeClr val="tx1">
                    <a:tint val="75000"/>
                  </a:schemeClr>
                </a:solidFill>
              </a:defRPr>
            </a:lvl5pPr>
            <a:lvl6pPr marL="1584188" indent="0">
              <a:buNone/>
              <a:defRPr sz="900">
                <a:solidFill>
                  <a:schemeClr val="tx1">
                    <a:tint val="75000"/>
                  </a:schemeClr>
                </a:solidFill>
              </a:defRPr>
            </a:lvl6pPr>
            <a:lvl7pPr marL="1901025" indent="0">
              <a:buNone/>
              <a:defRPr sz="900">
                <a:solidFill>
                  <a:schemeClr val="tx1">
                    <a:tint val="75000"/>
                  </a:schemeClr>
                </a:solidFill>
              </a:defRPr>
            </a:lvl7pPr>
            <a:lvl8pPr marL="2217863" indent="0">
              <a:buNone/>
              <a:defRPr sz="900">
                <a:solidFill>
                  <a:schemeClr val="tx1">
                    <a:tint val="75000"/>
                  </a:schemeClr>
                </a:solidFill>
              </a:defRPr>
            </a:lvl8pPr>
            <a:lvl9pPr marL="2534700" indent="0">
              <a:buNone/>
              <a:defRPr sz="9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9831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08792"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137915" y="679024"/>
            <a:ext cx="936705" cy="1921544"/>
          </a:xfrm>
        </p:spPr>
        <p:txBody>
          <a:bodyPr/>
          <a:lstStyle>
            <a:lvl1pPr>
              <a:defRPr sz="21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298954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277260" y="222064"/>
            <a:ext cx="4990625" cy="92419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277257" y="1241239"/>
            <a:ext cx="2450066"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4" name="Zástupný symbol pro obsah 3"/>
          <p:cNvSpPr>
            <a:spLocks noGrp="1"/>
          </p:cNvSpPr>
          <p:nvPr>
            <p:ph sz="half" idx="2"/>
          </p:nvPr>
        </p:nvSpPr>
        <p:spPr>
          <a:xfrm>
            <a:off x="277257" y="1758527"/>
            <a:ext cx="2450066"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2816860" y="1241239"/>
            <a:ext cx="2451029" cy="517290"/>
          </a:xfrm>
        </p:spPr>
        <p:txBody>
          <a:bodyPr anchor="b"/>
          <a:lstStyle>
            <a:lvl1pPr marL="0" indent="0">
              <a:buNone/>
              <a:defRPr sz="1700" b="1"/>
            </a:lvl1pPr>
            <a:lvl2pPr marL="316838" indent="0">
              <a:buNone/>
              <a:defRPr sz="1400" b="1"/>
            </a:lvl2pPr>
            <a:lvl3pPr marL="633675" indent="0">
              <a:buNone/>
              <a:defRPr sz="1200" b="1"/>
            </a:lvl3pPr>
            <a:lvl4pPr marL="950513" indent="0">
              <a:buNone/>
              <a:defRPr sz="1100" b="1"/>
            </a:lvl4pPr>
            <a:lvl5pPr marL="1267350" indent="0">
              <a:buNone/>
              <a:defRPr sz="1100" b="1"/>
            </a:lvl5pPr>
            <a:lvl6pPr marL="1584188" indent="0">
              <a:buNone/>
              <a:defRPr sz="1100" b="1"/>
            </a:lvl6pPr>
            <a:lvl7pPr marL="1901025" indent="0">
              <a:buNone/>
              <a:defRPr sz="1100" b="1"/>
            </a:lvl7pPr>
            <a:lvl8pPr marL="2217863" indent="0">
              <a:buNone/>
              <a:defRPr sz="1100" b="1"/>
            </a:lvl8pPr>
            <a:lvl9pPr marL="2534700" indent="0">
              <a:buNone/>
              <a:defRPr sz="11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2816860" y="1758527"/>
            <a:ext cx="2451029" cy="3194872"/>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0436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43074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208120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77261" y="220779"/>
            <a:ext cx="1824312" cy="939592"/>
          </a:xfrm>
        </p:spPr>
        <p:txBody>
          <a:bodyPr anchor="b"/>
          <a:lstStyle>
            <a:lvl1pPr algn="l">
              <a:defRPr sz="1400" b="1"/>
            </a:lvl1pPr>
          </a:lstStyle>
          <a:p>
            <a:r>
              <a:rPr lang="cs-CZ" smtClean="0"/>
              <a:t>Kliknutím lze upravit styl.</a:t>
            </a:r>
            <a:endParaRPr lang="cs-CZ"/>
          </a:p>
        </p:txBody>
      </p:sp>
      <p:sp>
        <p:nvSpPr>
          <p:cNvPr id="3" name="Zástupný symbol pro obsah 2"/>
          <p:cNvSpPr>
            <a:spLocks noGrp="1"/>
          </p:cNvSpPr>
          <p:nvPr>
            <p:ph idx="1"/>
          </p:nvPr>
        </p:nvSpPr>
        <p:spPr>
          <a:xfrm>
            <a:off x="2167995" y="220780"/>
            <a:ext cx="3099887" cy="4732621"/>
          </a:xfrm>
        </p:spPr>
        <p:txBody>
          <a:bodyPr/>
          <a:lstStyle>
            <a:lvl1pPr>
              <a:defRPr sz="2200"/>
            </a:lvl1pPr>
            <a:lvl2pPr>
              <a:defRPr sz="21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277261" y="1160372"/>
            <a:ext cx="1824312" cy="3793029"/>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811617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86886" y="3881603"/>
            <a:ext cx="3327083" cy="458244"/>
          </a:xfrm>
        </p:spPr>
        <p:txBody>
          <a:bodyPr anchor="b"/>
          <a:lstStyle>
            <a:lvl1pPr algn="l">
              <a:defRPr sz="1400" b="1"/>
            </a:lvl1pPr>
          </a:lstStyle>
          <a:p>
            <a:r>
              <a:rPr lang="cs-CZ" smtClean="0"/>
              <a:t>Kliknutím lze upravit styl.</a:t>
            </a:r>
            <a:endParaRPr lang="cs-CZ"/>
          </a:p>
        </p:txBody>
      </p:sp>
      <p:sp>
        <p:nvSpPr>
          <p:cNvPr id="3" name="Zástupný symbol pro obrázek 2"/>
          <p:cNvSpPr>
            <a:spLocks noGrp="1"/>
          </p:cNvSpPr>
          <p:nvPr>
            <p:ph type="pic" idx="1"/>
          </p:nvPr>
        </p:nvSpPr>
        <p:spPr>
          <a:xfrm>
            <a:off x="1086886" y="495469"/>
            <a:ext cx="3327083" cy="3327083"/>
          </a:xfrm>
        </p:spPr>
        <p:txBody>
          <a:bodyPr/>
          <a:lstStyle>
            <a:lvl1pPr marL="0" indent="0">
              <a:buNone/>
              <a:defRPr sz="2200"/>
            </a:lvl1pPr>
            <a:lvl2pPr marL="316838" indent="0">
              <a:buNone/>
              <a:defRPr sz="2100"/>
            </a:lvl2pPr>
            <a:lvl3pPr marL="633675" indent="0">
              <a:buNone/>
              <a:defRPr sz="1700"/>
            </a:lvl3pPr>
            <a:lvl4pPr marL="950513" indent="0">
              <a:buNone/>
              <a:defRPr sz="1400"/>
            </a:lvl4pPr>
            <a:lvl5pPr marL="1267350" indent="0">
              <a:buNone/>
              <a:defRPr sz="1400"/>
            </a:lvl5pPr>
            <a:lvl6pPr marL="1584188" indent="0">
              <a:buNone/>
              <a:defRPr sz="1400"/>
            </a:lvl6pPr>
            <a:lvl7pPr marL="1901025" indent="0">
              <a:buNone/>
              <a:defRPr sz="1400"/>
            </a:lvl7pPr>
            <a:lvl8pPr marL="2217863" indent="0">
              <a:buNone/>
              <a:defRPr sz="1400"/>
            </a:lvl8pPr>
            <a:lvl9pPr marL="2534700" indent="0">
              <a:buNone/>
              <a:defRPr sz="1400"/>
            </a:lvl9pPr>
          </a:lstStyle>
          <a:p>
            <a:endParaRPr lang="cs-CZ"/>
          </a:p>
        </p:txBody>
      </p:sp>
      <p:sp>
        <p:nvSpPr>
          <p:cNvPr id="4" name="Zástupný symbol pro text 3"/>
          <p:cNvSpPr>
            <a:spLocks noGrp="1"/>
          </p:cNvSpPr>
          <p:nvPr>
            <p:ph type="body" sz="half" idx="2"/>
          </p:nvPr>
        </p:nvSpPr>
        <p:spPr>
          <a:xfrm>
            <a:off x="1086886" y="4339848"/>
            <a:ext cx="3327083" cy="650784"/>
          </a:xfrm>
        </p:spPr>
        <p:txBody>
          <a:bodyPr/>
          <a:lstStyle>
            <a:lvl1pPr marL="0" indent="0">
              <a:buNone/>
              <a:defRPr sz="900"/>
            </a:lvl1pPr>
            <a:lvl2pPr marL="316838" indent="0">
              <a:buNone/>
              <a:defRPr sz="800"/>
            </a:lvl2pPr>
            <a:lvl3pPr marL="633675" indent="0">
              <a:buNone/>
              <a:defRPr sz="800"/>
            </a:lvl3pPr>
            <a:lvl4pPr marL="950513" indent="0">
              <a:buNone/>
              <a:defRPr sz="600"/>
            </a:lvl4pPr>
            <a:lvl5pPr marL="1267350" indent="0">
              <a:buNone/>
              <a:defRPr sz="600"/>
            </a:lvl5pPr>
            <a:lvl6pPr marL="1584188" indent="0">
              <a:buNone/>
              <a:defRPr sz="600"/>
            </a:lvl6pPr>
            <a:lvl7pPr marL="1901025" indent="0">
              <a:buNone/>
              <a:defRPr sz="600"/>
            </a:lvl7pPr>
            <a:lvl8pPr marL="2217863" indent="0">
              <a:buNone/>
              <a:defRPr sz="600"/>
            </a:lvl8pPr>
            <a:lvl9pPr marL="2534700" indent="0">
              <a:buNone/>
              <a:defRPr sz="6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509473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78378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583639" y="116814"/>
            <a:ext cx="490976" cy="2483759"/>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08785" y="116814"/>
            <a:ext cx="1382433" cy="2483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3084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t>2.7.2019</a:t>
            </a:fld>
            <a:endParaRPr lang="cs-CZ"/>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t>‹#›</a:t>
            </a:fld>
            <a:endParaRPr lang="cs-CZ"/>
          </a:p>
        </p:txBody>
      </p:sp>
    </p:spTree>
    <p:extLst>
      <p:ext uri="{BB962C8B-B14F-4D97-AF65-F5344CB8AC3E}">
        <p14:creationId xmlns:p14="http://schemas.microsoft.com/office/powerpoint/2010/main" val="34761467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4840261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484026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1921721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764448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91912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520472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29986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3509693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904336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457513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77260" y="222064"/>
            <a:ext cx="4990625" cy="924190"/>
          </a:xfrm>
          <a:prstGeom prst="rect">
            <a:avLst/>
          </a:prstGeom>
        </p:spPr>
        <p:txBody>
          <a:bodyPr vert="horz" lIns="63370" tIns="31685" rIns="63370" bIns="31685"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277260" y="1293873"/>
            <a:ext cx="4990625" cy="3659536"/>
          </a:xfrm>
          <a:prstGeom prst="rect">
            <a:avLst/>
          </a:prstGeom>
        </p:spPr>
        <p:txBody>
          <a:bodyPr vert="horz" lIns="63370" tIns="31685" rIns="63370" bIns="31685"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277260" y="5139524"/>
            <a:ext cx="1293866" cy="295228"/>
          </a:xfrm>
          <a:prstGeom prst="rect">
            <a:avLst/>
          </a:prstGeom>
        </p:spPr>
        <p:txBody>
          <a:bodyPr vert="horz" lIns="63370" tIns="31685" rIns="63370" bIns="31685" rtlCol="0" anchor="ctr"/>
          <a:lstStyle>
            <a:lvl1pPr algn="l">
              <a:defRPr sz="800">
                <a:solidFill>
                  <a:schemeClr val="tx1">
                    <a:tint val="75000"/>
                  </a:schemeClr>
                </a:solidFill>
              </a:defRPr>
            </a:lvl1pPr>
          </a:lstStyle>
          <a:p>
            <a:fld id="{D6E99EB6-3739-44C2-A2C8-6BD983ECCAB7}" type="datetimeFigureOut">
              <a:rPr lang="cs-CZ" smtClean="0">
                <a:solidFill>
                  <a:prstClr val="black">
                    <a:tint val="75000"/>
                  </a:prstClr>
                </a:solidFill>
              </a:rPr>
              <a:pPr/>
              <a:t>2.7.2019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1894596" y="5139524"/>
            <a:ext cx="1755962" cy="295228"/>
          </a:xfrm>
          <a:prstGeom prst="rect">
            <a:avLst/>
          </a:prstGeom>
        </p:spPr>
        <p:txBody>
          <a:bodyPr vert="horz" lIns="63370" tIns="31685" rIns="63370" bIns="31685" rtlCol="0" anchor="ctr"/>
          <a:lstStyle>
            <a:lvl1pPr algn="ctr">
              <a:defRPr sz="8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3974019" y="5139524"/>
            <a:ext cx="1293866" cy="295228"/>
          </a:xfrm>
          <a:prstGeom prst="rect">
            <a:avLst/>
          </a:prstGeom>
        </p:spPr>
        <p:txBody>
          <a:bodyPr vert="horz" lIns="63370" tIns="31685" rIns="63370" bIns="31685" rtlCol="0" anchor="ctr"/>
          <a:lstStyle>
            <a:lvl1pPr algn="r">
              <a:defRPr sz="800">
                <a:solidFill>
                  <a:schemeClr val="tx1">
                    <a:tint val="75000"/>
                  </a:schemeClr>
                </a:solidFill>
              </a:defRPr>
            </a:lvl1pPr>
          </a:lstStyle>
          <a:p>
            <a:fld id="{BA05141F-88F3-4E49-9100-5424F554D61C}"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26208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633675" rtl="0" eaLnBrk="1" latinLnBrk="0" hangingPunct="1">
        <a:spcBef>
          <a:spcPct val="0"/>
        </a:spcBef>
        <a:buNone/>
        <a:defRPr sz="3100" kern="1200">
          <a:solidFill>
            <a:schemeClr val="tx1"/>
          </a:solidFill>
          <a:latin typeface="+mj-lt"/>
          <a:ea typeface="+mj-ea"/>
          <a:cs typeface="+mj-cs"/>
        </a:defRPr>
      </a:lvl1pPr>
    </p:titleStyle>
    <p:body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cs-CZ"/>
      </a:defPPr>
      <a:lvl1pPr marL="0" algn="l" defTabSz="633675" rtl="0" eaLnBrk="1" latinLnBrk="0" hangingPunct="1">
        <a:defRPr sz="1200" kern="1200">
          <a:solidFill>
            <a:schemeClr val="tx1"/>
          </a:solidFill>
          <a:latin typeface="+mn-lt"/>
          <a:ea typeface="+mn-ea"/>
          <a:cs typeface="+mn-cs"/>
        </a:defRPr>
      </a:lvl1pPr>
      <a:lvl2pPr marL="316838" algn="l" defTabSz="633675" rtl="0" eaLnBrk="1" latinLnBrk="0" hangingPunct="1">
        <a:defRPr sz="1200" kern="1200">
          <a:solidFill>
            <a:schemeClr val="tx1"/>
          </a:solidFill>
          <a:latin typeface="+mn-lt"/>
          <a:ea typeface="+mn-ea"/>
          <a:cs typeface="+mn-cs"/>
        </a:defRPr>
      </a:lvl2pPr>
      <a:lvl3pPr marL="633675" algn="l" defTabSz="633675" rtl="0" eaLnBrk="1" latinLnBrk="0" hangingPunct="1">
        <a:defRPr sz="1200" kern="1200">
          <a:solidFill>
            <a:schemeClr val="tx1"/>
          </a:solidFill>
          <a:latin typeface="+mn-lt"/>
          <a:ea typeface="+mn-ea"/>
          <a:cs typeface="+mn-cs"/>
        </a:defRPr>
      </a:lvl3pPr>
      <a:lvl4pPr marL="950513" algn="l" defTabSz="633675" rtl="0" eaLnBrk="1" latinLnBrk="0" hangingPunct="1">
        <a:defRPr sz="1200" kern="1200">
          <a:solidFill>
            <a:schemeClr val="tx1"/>
          </a:solidFill>
          <a:latin typeface="+mn-lt"/>
          <a:ea typeface="+mn-ea"/>
          <a:cs typeface="+mn-cs"/>
        </a:defRPr>
      </a:lvl4pPr>
      <a:lvl5pPr marL="1267350" algn="l" defTabSz="633675" rtl="0" eaLnBrk="1" latinLnBrk="0" hangingPunct="1">
        <a:defRPr sz="1200" kern="1200">
          <a:solidFill>
            <a:schemeClr val="tx1"/>
          </a:solidFill>
          <a:latin typeface="+mn-lt"/>
          <a:ea typeface="+mn-ea"/>
          <a:cs typeface="+mn-cs"/>
        </a:defRPr>
      </a:lvl5pPr>
      <a:lvl6pPr marL="1584188" algn="l" defTabSz="633675" rtl="0" eaLnBrk="1" latinLnBrk="0" hangingPunct="1">
        <a:defRPr sz="1200" kern="1200">
          <a:solidFill>
            <a:schemeClr val="tx1"/>
          </a:solidFill>
          <a:latin typeface="+mn-lt"/>
          <a:ea typeface="+mn-ea"/>
          <a:cs typeface="+mn-cs"/>
        </a:defRPr>
      </a:lvl6pPr>
      <a:lvl7pPr marL="1901025" algn="l" defTabSz="633675" rtl="0" eaLnBrk="1" latinLnBrk="0" hangingPunct="1">
        <a:defRPr sz="1200" kern="1200">
          <a:solidFill>
            <a:schemeClr val="tx1"/>
          </a:solidFill>
          <a:latin typeface="+mn-lt"/>
          <a:ea typeface="+mn-ea"/>
          <a:cs typeface="+mn-cs"/>
        </a:defRPr>
      </a:lvl7pPr>
      <a:lvl8pPr marL="2217863" algn="l" defTabSz="633675" rtl="0" eaLnBrk="1" latinLnBrk="0" hangingPunct="1">
        <a:defRPr sz="1200" kern="1200">
          <a:solidFill>
            <a:schemeClr val="tx1"/>
          </a:solidFill>
          <a:latin typeface="+mn-lt"/>
          <a:ea typeface="+mn-ea"/>
          <a:cs typeface="+mn-cs"/>
        </a:defRPr>
      </a:lvl8pPr>
      <a:lvl9pPr marL="2534700" algn="l" defTabSz="63367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3644" y="1885360"/>
            <a:ext cx="4713369" cy="1478682"/>
          </a:xfrm>
          <a:solidFill>
            <a:schemeClr val="bg1"/>
          </a:solidFill>
        </p:spPr>
        <p:txBody>
          <a:bodyPr>
            <a:normAutofit fontScale="90000"/>
          </a:bodyPr>
          <a:lstStyle/>
          <a:p>
            <a:r>
              <a:rPr lang="cs-CZ" b="1" dirty="0" smtClean="0"/>
              <a:t>LOŇŠTÍ DEVÁŤÁCI </a:t>
            </a:r>
            <a:br>
              <a:rPr lang="cs-CZ" b="1" dirty="0" smtClean="0"/>
            </a:br>
            <a:r>
              <a:rPr lang="cs-CZ" b="1" dirty="0" smtClean="0"/>
              <a:t>LETOŠNÍM DEVÁŤÁKŮM</a:t>
            </a:r>
            <a:br>
              <a:rPr lang="cs-CZ" b="1" dirty="0" smtClean="0"/>
            </a:br>
            <a:r>
              <a:rPr lang="cs-CZ" dirty="0" smtClean="0"/>
              <a:t>vzkazník další díly…</a:t>
            </a:r>
            <a:endParaRPr lang="cs-CZ" dirty="0"/>
          </a:p>
        </p:txBody>
      </p:sp>
      <p:sp>
        <p:nvSpPr>
          <p:cNvPr id="3" name="Podnadpis 2"/>
          <p:cNvSpPr>
            <a:spLocks noGrp="1"/>
          </p:cNvSpPr>
          <p:nvPr>
            <p:ph type="subTitle" idx="1"/>
          </p:nvPr>
        </p:nvSpPr>
        <p:spPr>
          <a:xfrm>
            <a:off x="0" y="4162951"/>
            <a:ext cx="5545138" cy="625841"/>
          </a:xfrm>
          <a:solidFill>
            <a:schemeClr val="bg1"/>
          </a:solidFill>
        </p:spPr>
        <p:txBody>
          <a:bodyPr anchor="ctr" anchorCtr="0">
            <a:normAutofit/>
          </a:bodyPr>
          <a:lstStyle/>
          <a:p>
            <a:pPr algn="l"/>
            <a:r>
              <a:rPr lang="cs-CZ" sz="1000" b="1" dirty="0" smtClean="0">
                <a:solidFill>
                  <a:schemeClr val="tx1"/>
                </a:solidFill>
              </a:rPr>
              <a:t>                          Kontaktní </a:t>
            </a:r>
            <a:r>
              <a:rPr lang="cs-CZ" sz="1000" b="1" dirty="0">
                <a:solidFill>
                  <a:schemeClr val="tx1"/>
                </a:solidFill>
              </a:rPr>
              <a:t>pracoviště Úřadu práce ČR </a:t>
            </a:r>
            <a:r>
              <a:rPr lang="cs-CZ" sz="1000" b="1" dirty="0" smtClean="0">
                <a:solidFill>
                  <a:schemeClr val="tx1"/>
                </a:solidFill>
              </a:rPr>
              <a:t>Karlovy Vary </a:t>
            </a:r>
          </a:p>
          <a:p>
            <a:pPr algn="l"/>
            <a:r>
              <a:rPr lang="cs-CZ" sz="1000" b="1" dirty="0">
                <a:solidFill>
                  <a:schemeClr val="tx1"/>
                </a:solidFill>
              </a:rPr>
              <a:t> </a:t>
            </a:r>
            <a:r>
              <a:rPr lang="cs-CZ" sz="1000" b="1" dirty="0" smtClean="0">
                <a:solidFill>
                  <a:schemeClr val="tx1"/>
                </a:solidFill>
              </a:rPr>
              <a:t>                         Oddělení </a:t>
            </a:r>
            <a:r>
              <a:rPr lang="cs-CZ" sz="1000" b="1" dirty="0">
                <a:solidFill>
                  <a:schemeClr val="tx1"/>
                </a:solidFill>
              </a:rPr>
              <a:t>poradenství a </a:t>
            </a:r>
            <a:r>
              <a:rPr lang="cs-CZ" sz="1000" b="1" dirty="0" smtClean="0">
                <a:solidFill>
                  <a:schemeClr val="tx1"/>
                </a:solidFill>
              </a:rPr>
              <a:t>dalšího vzdělávání  </a:t>
            </a:r>
            <a:endParaRPr lang="cs-CZ" sz="1000" b="1" dirty="0">
              <a:solidFill>
                <a:schemeClr val="tx1"/>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34" y="4173139"/>
            <a:ext cx="577408" cy="432374"/>
          </a:xfrm>
          <a:prstGeom prst="rect">
            <a:avLst/>
          </a:prstGeom>
        </p:spPr>
      </p:pic>
    </p:spTree>
    <p:extLst>
      <p:ext uri="{BB962C8B-B14F-4D97-AF65-F5344CB8AC3E}">
        <p14:creationId xmlns:p14="http://schemas.microsoft.com/office/powerpoint/2010/main" val="4152757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6676" y="850281"/>
            <a:ext cx="4886173" cy="4370560"/>
          </a:xfrm>
          <a:solidFill>
            <a:schemeClr val="bg1"/>
          </a:solidFill>
        </p:spPr>
        <p:txBody>
          <a:bodyPr>
            <a:noAutofit/>
          </a:bodyPr>
          <a:lstStyle/>
          <a:p>
            <a:pPr marL="0" lvl="0" indent="0" defTabSz="805979">
              <a:spcBef>
                <a:spcPts val="0"/>
              </a:spcBef>
              <a:buNone/>
            </a:pPr>
            <a:endParaRPr lang="cs-CZ" sz="600" b="1" dirty="0">
              <a:solidFill>
                <a:prstClr val="black"/>
              </a:solidFill>
            </a:endParaRPr>
          </a:p>
          <a:p>
            <a:pPr marL="0" lvl="0" indent="0" defTabSz="805979">
              <a:spcBef>
                <a:spcPts val="0"/>
              </a:spcBef>
              <a:buNone/>
            </a:pPr>
            <a:r>
              <a:rPr lang="cs-CZ" sz="900" b="1" dirty="0">
                <a:solidFill>
                  <a:prstClr val="black"/>
                </a:solidFill>
              </a:rPr>
              <a:t>PROČ SIS VYBRALA PRÁVĚ TUTO ŠKOLU? </a:t>
            </a:r>
            <a:endParaRPr lang="cs-CZ" sz="900" dirty="0">
              <a:solidFill>
                <a:prstClr val="black"/>
              </a:solidFill>
            </a:endParaRPr>
          </a:p>
          <a:p>
            <a:pPr marL="0" lvl="0" indent="0" defTabSz="805979">
              <a:spcBef>
                <a:spcPts val="0"/>
              </a:spcBef>
              <a:buNone/>
            </a:pPr>
            <a:r>
              <a:rPr lang="cs-CZ" sz="900" i="1" dirty="0" smtClean="0">
                <a:solidFill>
                  <a:prstClr val="black"/>
                </a:solidFill>
              </a:rPr>
              <a:t>Zaujal mě obor, téma toho oboru.</a:t>
            </a:r>
            <a:endParaRPr lang="cs-CZ" sz="900" i="1" dirty="0">
              <a:solidFill>
                <a:prstClr val="black"/>
              </a:solidFill>
            </a:endParaRPr>
          </a:p>
          <a:p>
            <a:pPr marL="0" lvl="0" indent="0" defTabSz="805979">
              <a:spcBef>
                <a:spcPts val="0"/>
              </a:spcBef>
              <a:buNone/>
            </a:pPr>
            <a:endParaRPr lang="cs-CZ" sz="300" dirty="0">
              <a:solidFill>
                <a:prstClr val="black"/>
              </a:solidFill>
            </a:endParaRPr>
          </a:p>
          <a:p>
            <a:pPr marL="0" lvl="0" indent="0" defTabSz="805979">
              <a:spcBef>
                <a:spcPts val="0"/>
              </a:spcBef>
              <a:buNone/>
            </a:pPr>
            <a:r>
              <a:rPr lang="cs-CZ" sz="900" b="1" dirty="0">
                <a:solidFill>
                  <a:prstClr val="black"/>
                </a:solidFill>
              </a:rPr>
              <a:t>KDO TĚ OVLIVNIL PŘI TVÉM ROZHODOVÁNÍ? </a:t>
            </a:r>
            <a:endParaRPr lang="cs-CZ" sz="900" dirty="0">
              <a:solidFill>
                <a:prstClr val="black"/>
              </a:solidFill>
            </a:endParaRPr>
          </a:p>
          <a:p>
            <a:pPr marL="0" lvl="0" indent="0" defTabSz="805979">
              <a:spcBef>
                <a:spcPts val="0"/>
              </a:spcBef>
              <a:buNone/>
            </a:pPr>
            <a:r>
              <a:rPr lang="cs-CZ" sz="900" i="1" dirty="0" smtClean="0">
                <a:solidFill>
                  <a:prstClr val="black"/>
                </a:solidFill>
              </a:rPr>
              <a:t>Rodiče.</a:t>
            </a:r>
            <a:endParaRPr lang="cs-CZ" sz="300" dirty="0">
              <a:solidFill>
                <a:prstClr val="black"/>
              </a:solidFill>
            </a:endParaRPr>
          </a:p>
          <a:p>
            <a:pPr marL="0" lvl="0" indent="0" defTabSz="805979">
              <a:spcBef>
                <a:spcPts val="0"/>
              </a:spcBef>
              <a:buNone/>
            </a:pPr>
            <a:r>
              <a:rPr lang="cs-CZ" sz="900" b="1" dirty="0">
                <a:solidFill>
                  <a:prstClr val="black"/>
                </a:solidFill>
              </a:rPr>
              <a:t>SPLŇUJE ZATÍM VYBRANÁ STŘEDNÍ ŠKOLA TVÁ OČEKÁVÁNÍ? </a:t>
            </a:r>
            <a:endParaRPr lang="cs-CZ" sz="900" dirty="0">
              <a:solidFill>
                <a:prstClr val="black"/>
              </a:solidFill>
            </a:endParaRPr>
          </a:p>
          <a:p>
            <a:pPr marL="0" lvl="0" indent="0" defTabSz="805979">
              <a:spcBef>
                <a:spcPts val="0"/>
              </a:spcBef>
              <a:buNone/>
            </a:pPr>
            <a:r>
              <a:rPr lang="cs-CZ" sz="900" i="1" dirty="0" smtClean="0">
                <a:solidFill>
                  <a:prstClr val="black"/>
                </a:solidFill>
              </a:rPr>
              <a:t>Ano.</a:t>
            </a:r>
            <a:endParaRPr lang="cs-CZ" sz="300" dirty="0">
              <a:solidFill>
                <a:prstClr val="black"/>
              </a:solidFill>
            </a:endParaRPr>
          </a:p>
          <a:p>
            <a:pPr marL="0" lvl="0" indent="0" defTabSz="805979">
              <a:spcBef>
                <a:spcPts val="0"/>
              </a:spcBef>
              <a:buNone/>
            </a:pPr>
            <a:r>
              <a:rPr lang="cs-CZ" sz="900" b="1" dirty="0">
                <a:solidFill>
                  <a:prstClr val="black"/>
                </a:solidFill>
              </a:rPr>
              <a:t>PROČ STUDUJEŠ / NESTUDUJEŠ V MÍSTĚ BYDLIŠTĚ? </a:t>
            </a:r>
            <a:endParaRPr lang="cs-CZ" sz="900" dirty="0">
              <a:solidFill>
                <a:prstClr val="black"/>
              </a:solidFill>
            </a:endParaRPr>
          </a:p>
          <a:p>
            <a:pPr marL="0" lvl="0" indent="0" defTabSz="805979">
              <a:spcBef>
                <a:spcPts val="0"/>
              </a:spcBef>
              <a:buNone/>
            </a:pPr>
            <a:r>
              <a:rPr lang="cs-CZ" sz="900" i="1" dirty="0" smtClean="0">
                <a:solidFill>
                  <a:prstClr val="black"/>
                </a:solidFill>
              </a:rPr>
              <a:t>V místě bydliště nemáme střední školu.</a:t>
            </a:r>
            <a:endParaRPr lang="cs-CZ" sz="300" dirty="0">
              <a:solidFill>
                <a:prstClr val="black"/>
              </a:solidFill>
            </a:endParaRPr>
          </a:p>
          <a:p>
            <a:pPr marL="0" lvl="0" indent="0" defTabSz="805979">
              <a:spcBef>
                <a:spcPts val="0"/>
              </a:spcBef>
              <a:buNone/>
            </a:pPr>
            <a:r>
              <a:rPr lang="cs-CZ" sz="900" b="1" dirty="0">
                <a:solidFill>
                  <a:prstClr val="black"/>
                </a:solidFill>
              </a:rPr>
              <a:t>JAKÉ ROZDÍLY VNÍMÁŠ MEZI ZÁKLADNÍ A STŘEDNÍ ŠKOLOU? </a:t>
            </a:r>
            <a:endParaRPr lang="cs-CZ" sz="900" dirty="0">
              <a:solidFill>
                <a:prstClr val="black"/>
              </a:solidFill>
            </a:endParaRPr>
          </a:p>
          <a:p>
            <a:pPr marL="0" lvl="0" indent="0" defTabSz="805979">
              <a:spcBef>
                <a:spcPts val="0"/>
              </a:spcBef>
              <a:buNone/>
            </a:pPr>
            <a:r>
              <a:rPr lang="cs-CZ" sz="900" i="1" dirty="0" smtClean="0">
                <a:solidFill>
                  <a:prstClr val="black"/>
                </a:solidFill>
              </a:rPr>
              <a:t>Střední škola je těžší pro učení, ale jednají tu s námi více jako s dospělými.</a:t>
            </a:r>
            <a:endParaRPr lang="cs-CZ" sz="300" dirty="0">
              <a:solidFill>
                <a:prstClr val="black"/>
              </a:solidFill>
            </a:endParaRPr>
          </a:p>
          <a:p>
            <a:pPr marL="0" lvl="0" indent="0" defTabSz="805979">
              <a:spcBef>
                <a:spcPts val="0"/>
              </a:spcBef>
              <a:buNone/>
            </a:pPr>
            <a:r>
              <a:rPr lang="cs-CZ" sz="900" b="1" dirty="0">
                <a:solidFill>
                  <a:prstClr val="black"/>
                </a:solidFill>
              </a:rPr>
              <a:t>NAVŠTÍVILA JSI PŘED PŘIJÍMAČKAMA NĚJAKOU STŘEDNÍ ŠKOLU OSOBNĚ? </a:t>
            </a:r>
            <a:endParaRPr lang="cs-CZ" sz="900" dirty="0">
              <a:solidFill>
                <a:prstClr val="black"/>
              </a:solidFill>
            </a:endParaRPr>
          </a:p>
          <a:p>
            <a:pPr marL="0" lvl="0" indent="0" defTabSz="805979">
              <a:spcBef>
                <a:spcPts val="0"/>
              </a:spcBef>
              <a:buNone/>
            </a:pPr>
            <a:r>
              <a:rPr lang="cs-CZ" sz="900" i="1" dirty="0" smtClean="0">
                <a:solidFill>
                  <a:prstClr val="black"/>
                </a:solidFill>
              </a:rPr>
              <a:t>Ano, tři.</a:t>
            </a:r>
            <a:endParaRPr lang="cs-CZ" sz="300" dirty="0">
              <a:solidFill>
                <a:prstClr val="black"/>
              </a:solidFill>
            </a:endParaRPr>
          </a:p>
          <a:p>
            <a:pPr marL="0" lvl="0" indent="0" defTabSz="805979">
              <a:spcBef>
                <a:spcPts val="0"/>
              </a:spcBef>
              <a:buNone/>
            </a:pPr>
            <a:r>
              <a:rPr lang="cs-CZ" sz="900" b="1" dirty="0">
                <a:solidFill>
                  <a:prstClr val="black"/>
                </a:solidFill>
              </a:rPr>
              <a:t>KDE JSI HLEDALA INFORMACE O ŠKOLÁCH? </a:t>
            </a:r>
            <a:endParaRPr lang="cs-CZ" sz="900" dirty="0">
              <a:solidFill>
                <a:prstClr val="black"/>
              </a:solidFill>
            </a:endParaRPr>
          </a:p>
          <a:p>
            <a:pPr marL="0" lvl="0" indent="0" defTabSz="805979">
              <a:spcBef>
                <a:spcPts val="0"/>
              </a:spcBef>
              <a:buNone/>
            </a:pPr>
            <a:r>
              <a:rPr lang="cs-CZ" sz="900" i="1" dirty="0" smtClean="0">
                <a:solidFill>
                  <a:prstClr val="black"/>
                </a:solidFill>
              </a:rPr>
              <a:t>V Atlasu škol a na internetu.</a:t>
            </a:r>
            <a:endParaRPr lang="cs-CZ" sz="300" dirty="0">
              <a:solidFill>
                <a:prstClr val="black"/>
              </a:solidFill>
            </a:endParaRPr>
          </a:p>
          <a:p>
            <a:pPr marL="0" lvl="0" indent="0" defTabSz="805979">
              <a:spcBef>
                <a:spcPts val="0"/>
              </a:spcBef>
              <a:buNone/>
            </a:pPr>
            <a:r>
              <a:rPr lang="cs-CZ" sz="900" b="1" dirty="0">
                <a:solidFill>
                  <a:prstClr val="black"/>
                </a:solidFill>
              </a:rPr>
              <a:t>JAK SES PŘIPRAVOVALA NA PŘIJÍMAČKY? </a:t>
            </a:r>
            <a:endParaRPr lang="cs-CZ" sz="900" dirty="0">
              <a:solidFill>
                <a:prstClr val="black"/>
              </a:solidFill>
            </a:endParaRPr>
          </a:p>
          <a:p>
            <a:pPr marL="0" lvl="0" indent="0" defTabSz="805979">
              <a:spcBef>
                <a:spcPts val="0"/>
              </a:spcBef>
              <a:buNone/>
            </a:pPr>
            <a:r>
              <a:rPr lang="cs-CZ" sz="900" i="1" dirty="0">
                <a:solidFill>
                  <a:prstClr val="black"/>
                </a:solidFill>
              </a:rPr>
              <a:t>C</a:t>
            </a:r>
            <a:r>
              <a:rPr lang="cs-CZ" sz="900" i="1" dirty="0" smtClean="0">
                <a:solidFill>
                  <a:prstClr val="black"/>
                </a:solidFill>
              </a:rPr>
              <a:t>hodila jsem na svou ZŠ na doučování a učila se sama doma.</a:t>
            </a:r>
            <a:endParaRPr lang="cs-CZ" sz="300" dirty="0">
              <a:solidFill>
                <a:prstClr val="black"/>
              </a:solidFill>
            </a:endParaRPr>
          </a:p>
          <a:p>
            <a:pPr marL="0" lvl="0" indent="0" defTabSz="805979">
              <a:spcBef>
                <a:spcPts val="0"/>
              </a:spcBef>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defTabSz="805979">
              <a:spcBef>
                <a:spcPts val="0"/>
              </a:spcBef>
              <a:buNone/>
            </a:pPr>
            <a:r>
              <a:rPr lang="cs-CZ" sz="900" i="1" dirty="0" smtClean="0">
                <a:solidFill>
                  <a:prstClr val="black"/>
                </a:solidFill>
              </a:rPr>
              <a:t>Skvělí lidé i učitelé, čekala jsem to mnohem horší.</a:t>
            </a:r>
            <a:endParaRPr lang="cs-CZ" sz="300" dirty="0">
              <a:solidFill>
                <a:prstClr val="black"/>
              </a:solidFill>
            </a:endParaRPr>
          </a:p>
          <a:p>
            <a:pPr marL="0" lvl="0" indent="0" defTabSz="805979">
              <a:spcBef>
                <a:spcPts val="0"/>
              </a:spcBef>
              <a:buNone/>
            </a:pPr>
            <a:r>
              <a:rPr lang="cs-CZ" sz="900" b="1" dirty="0">
                <a:solidFill>
                  <a:prstClr val="black"/>
                </a:solidFill>
              </a:rPr>
              <a:t>CO BYS VZKÁZALA DEVÁŤÁKŮM? </a:t>
            </a:r>
            <a:endParaRPr lang="cs-CZ" sz="900" dirty="0">
              <a:solidFill>
                <a:prstClr val="black"/>
              </a:solidFill>
            </a:endParaRPr>
          </a:p>
          <a:p>
            <a:pPr marL="0" lvl="0" indent="0" defTabSz="805979">
              <a:spcBef>
                <a:spcPts val="0"/>
              </a:spcBef>
              <a:buNone/>
            </a:pPr>
            <a:r>
              <a:rPr lang="cs-CZ" sz="900" i="1" dirty="0" smtClean="0">
                <a:solidFill>
                  <a:prstClr val="black"/>
                </a:solidFill>
              </a:rPr>
              <a:t>Pečlivě se připravujte na přijímačky. A zbytečně se nestresujte přijímačkami a novým kolektivem, většina lidí bude stejně nervózní jako vy.</a:t>
            </a:r>
            <a:endParaRPr lang="cs-CZ" sz="900" dirty="0">
              <a:solidFill>
                <a:prstClr val="black"/>
              </a:solidFill>
            </a:endParaRPr>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solidFill>
                  <a:prstClr val="black"/>
                </a:solidFill>
              </a:rPr>
              <a:t>S</a:t>
            </a:r>
            <a:r>
              <a:rPr lang="cs-CZ" b="1" dirty="0" smtClean="0">
                <a:solidFill>
                  <a:prstClr val="black"/>
                </a:solidFill>
              </a:rPr>
              <a:t>tudentka – maturitní obor</a:t>
            </a:r>
            <a:endParaRPr lang="cs-CZ" dirty="0"/>
          </a:p>
        </p:txBody>
      </p:sp>
    </p:spTree>
    <p:extLst>
      <p:ext uri="{BB962C8B-B14F-4D97-AF65-F5344CB8AC3E}">
        <p14:creationId xmlns:p14="http://schemas.microsoft.com/office/powerpoint/2010/main" val="173190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lvl="0" indent="0" defTabSz="805979">
              <a:spcBef>
                <a:spcPts val="0"/>
              </a:spcBef>
              <a:buNone/>
            </a:pPr>
            <a:endParaRPr lang="cs-CZ" sz="600" b="1" dirty="0">
              <a:solidFill>
                <a:prstClr val="black"/>
              </a:solidFill>
            </a:endParaRPr>
          </a:p>
          <a:p>
            <a:pPr marL="0" lvl="0" indent="0" defTabSz="805979">
              <a:spcBef>
                <a:spcPts val="0"/>
              </a:spcBef>
              <a:buNone/>
            </a:pPr>
            <a:r>
              <a:rPr lang="cs-CZ" sz="900" b="1" dirty="0">
                <a:solidFill>
                  <a:prstClr val="black"/>
                </a:solidFill>
              </a:rPr>
              <a:t>PROČ SIS VYBRALA PRÁVĚ TUTO ŠKOLU? </a:t>
            </a:r>
            <a:endParaRPr lang="cs-CZ" sz="900" dirty="0">
              <a:solidFill>
                <a:prstClr val="black"/>
              </a:solidFill>
            </a:endParaRPr>
          </a:p>
          <a:p>
            <a:pPr marL="0" lvl="0" indent="0" defTabSz="805979">
              <a:spcBef>
                <a:spcPts val="0"/>
              </a:spcBef>
              <a:buNone/>
            </a:pPr>
            <a:r>
              <a:rPr lang="cs-CZ" sz="900" i="1" dirty="0" smtClean="0">
                <a:solidFill>
                  <a:prstClr val="black"/>
                </a:solidFill>
              </a:rPr>
              <a:t>Protože mě baví.</a:t>
            </a:r>
            <a:endParaRPr lang="cs-CZ" sz="900" i="1" dirty="0">
              <a:solidFill>
                <a:prstClr val="black"/>
              </a:solidFill>
            </a:endParaRPr>
          </a:p>
          <a:p>
            <a:pPr marL="0" lvl="0" indent="0" defTabSz="805979">
              <a:spcBef>
                <a:spcPts val="0"/>
              </a:spcBef>
              <a:buNone/>
            </a:pPr>
            <a:endParaRPr lang="cs-CZ" sz="300" dirty="0">
              <a:solidFill>
                <a:prstClr val="black"/>
              </a:solidFill>
            </a:endParaRPr>
          </a:p>
          <a:p>
            <a:pPr marL="0" lvl="0" indent="0" defTabSz="805979">
              <a:spcBef>
                <a:spcPts val="0"/>
              </a:spcBef>
              <a:buNone/>
            </a:pPr>
            <a:r>
              <a:rPr lang="cs-CZ" sz="900" b="1" dirty="0">
                <a:solidFill>
                  <a:prstClr val="black"/>
                </a:solidFill>
              </a:rPr>
              <a:t>KDO TĚ OVLIVNIL PŘI TVÉM ROZHODOVÁNÍ? </a:t>
            </a:r>
            <a:endParaRPr lang="cs-CZ" sz="900" dirty="0">
              <a:solidFill>
                <a:prstClr val="black"/>
              </a:solidFill>
            </a:endParaRPr>
          </a:p>
          <a:p>
            <a:pPr marL="0" lvl="0" indent="0" defTabSz="805979">
              <a:spcBef>
                <a:spcPts val="0"/>
              </a:spcBef>
              <a:buNone/>
            </a:pPr>
            <a:r>
              <a:rPr lang="cs-CZ" sz="900" i="1" dirty="0" smtClean="0">
                <a:solidFill>
                  <a:prstClr val="black"/>
                </a:solidFill>
              </a:rPr>
              <a:t>Jen já.</a:t>
            </a:r>
            <a:endParaRPr lang="cs-CZ" sz="300" dirty="0">
              <a:solidFill>
                <a:prstClr val="black"/>
              </a:solidFill>
            </a:endParaRPr>
          </a:p>
          <a:p>
            <a:pPr marL="0" lvl="0" indent="0" defTabSz="805979">
              <a:spcBef>
                <a:spcPts val="0"/>
              </a:spcBef>
              <a:buNone/>
            </a:pPr>
            <a:r>
              <a:rPr lang="cs-CZ" sz="900" b="1" dirty="0">
                <a:solidFill>
                  <a:prstClr val="black"/>
                </a:solidFill>
              </a:rPr>
              <a:t>SPLŇUJE ZATÍM VYBRANÁ STŘEDNÍ ŠKOLA TVÁ OČEKÁVÁNÍ? </a:t>
            </a:r>
            <a:endParaRPr lang="cs-CZ" sz="900" dirty="0">
              <a:solidFill>
                <a:prstClr val="black"/>
              </a:solidFill>
            </a:endParaRPr>
          </a:p>
          <a:p>
            <a:pPr marL="0" lvl="0" indent="0" defTabSz="805979">
              <a:spcBef>
                <a:spcPts val="0"/>
              </a:spcBef>
              <a:buNone/>
            </a:pPr>
            <a:r>
              <a:rPr lang="cs-CZ" sz="900" i="1" dirty="0" smtClean="0">
                <a:solidFill>
                  <a:prstClr val="black"/>
                </a:solidFill>
              </a:rPr>
              <a:t>Ano.</a:t>
            </a:r>
            <a:endParaRPr lang="cs-CZ" sz="300" dirty="0">
              <a:solidFill>
                <a:prstClr val="black"/>
              </a:solidFill>
            </a:endParaRPr>
          </a:p>
          <a:p>
            <a:pPr marL="0" lvl="0" indent="0" defTabSz="805979">
              <a:spcBef>
                <a:spcPts val="0"/>
              </a:spcBef>
              <a:buNone/>
            </a:pPr>
            <a:r>
              <a:rPr lang="cs-CZ" sz="900" b="1" dirty="0">
                <a:solidFill>
                  <a:prstClr val="black"/>
                </a:solidFill>
              </a:rPr>
              <a:t>PROČ STUDUJEŠ / NESTUDUJEŠ V MÍSTĚ BYDLIŠTĚ? </a:t>
            </a:r>
            <a:endParaRPr lang="cs-CZ" sz="900" dirty="0">
              <a:solidFill>
                <a:prstClr val="black"/>
              </a:solidFill>
            </a:endParaRPr>
          </a:p>
          <a:p>
            <a:pPr marL="0" lvl="0" indent="0" defTabSz="805979">
              <a:spcBef>
                <a:spcPts val="0"/>
              </a:spcBef>
              <a:buNone/>
            </a:pPr>
            <a:r>
              <a:rPr lang="cs-CZ" sz="900" i="1" dirty="0" smtClean="0">
                <a:solidFill>
                  <a:prstClr val="black"/>
                </a:solidFill>
              </a:rPr>
              <a:t> Studuji mimo bydliště. Protože jsem z malého města, kde není střední škola.</a:t>
            </a:r>
            <a:endParaRPr lang="cs-CZ" sz="300" dirty="0">
              <a:solidFill>
                <a:prstClr val="black"/>
              </a:solidFill>
            </a:endParaRPr>
          </a:p>
          <a:p>
            <a:pPr marL="0" lvl="0" indent="0" defTabSz="805979">
              <a:spcBef>
                <a:spcPts val="0"/>
              </a:spcBef>
              <a:buNone/>
            </a:pPr>
            <a:r>
              <a:rPr lang="cs-CZ" sz="900" b="1" dirty="0">
                <a:solidFill>
                  <a:prstClr val="black"/>
                </a:solidFill>
              </a:rPr>
              <a:t>JAKÉ ROZDÍLY VNÍMÁŠ MEZI ZÁKLADNÍ A STŘEDNÍ ŠKOLOU? </a:t>
            </a:r>
            <a:endParaRPr lang="cs-CZ" sz="900" dirty="0">
              <a:solidFill>
                <a:prstClr val="black"/>
              </a:solidFill>
            </a:endParaRPr>
          </a:p>
          <a:p>
            <a:pPr marL="0" lvl="0" indent="0" defTabSz="805979">
              <a:spcBef>
                <a:spcPts val="0"/>
              </a:spcBef>
              <a:buNone/>
            </a:pPr>
            <a:r>
              <a:rPr lang="cs-CZ" sz="900" i="1" dirty="0" smtClean="0">
                <a:solidFill>
                  <a:prstClr val="black"/>
                </a:solidFill>
              </a:rPr>
              <a:t>Musím se víc učit.</a:t>
            </a:r>
            <a:endParaRPr lang="cs-CZ" sz="300" dirty="0">
              <a:solidFill>
                <a:prstClr val="black"/>
              </a:solidFill>
            </a:endParaRPr>
          </a:p>
          <a:p>
            <a:pPr marL="0" lvl="0" indent="0" defTabSz="805979">
              <a:spcBef>
                <a:spcPts val="0"/>
              </a:spcBef>
              <a:buNone/>
            </a:pPr>
            <a:r>
              <a:rPr lang="cs-CZ" sz="900" b="1" dirty="0">
                <a:solidFill>
                  <a:prstClr val="black"/>
                </a:solidFill>
              </a:rPr>
              <a:t>NAVŠTÍVILA JSI PŘED PŘIJÍMAČKAMA NĚJAKOU STŘEDNÍ ŠKOLU OSOBNĚ? </a:t>
            </a:r>
            <a:endParaRPr lang="cs-CZ" sz="900" dirty="0">
              <a:solidFill>
                <a:prstClr val="black"/>
              </a:solidFill>
            </a:endParaRPr>
          </a:p>
          <a:p>
            <a:pPr marL="0" lvl="0" indent="0" defTabSz="805979">
              <a:spcBef>
                <a:spcPts val="0"/>
              </a:spcBef>
              <a:buNone/>
            </a:pPr>
            <a:r>
              <a:rPr lang="cs-CZ" sz="900" i="1" dirty="0" smtClean="0">
                <a:solidFill>
                  <a:prstClr val="black"/>
                </a:solidFill>
              </a:rPr>
              <a:t>Ano.</a:t>
            </a:r>
            <a:endParaRPr lang="cs-CZ" sz="300" dirty="0">
              <a:solidFill>
                <a:prstClr val="black"/>
              </a:solidFill>
            </a:endParaRPr>
          </a:p>
          <a:p>
            <a:pPr marL="0" lvl="0" indent="0" defTabSz="805979">
              <a:spcBef>
                <a:spcPts val="0"/>
              </a:spcBef>
              <a:buNone/>
            </a:pPr>
            <a:r>
              <a:rPr lang="cs-CZ" sz="900" b="1" dirty="0">
                <a:solidFill>
                  <a:prstClr val="black"/>
                </a:solidFill>
              </a:rPr>
              <a:t>KDE JSI HLEDALA INFORMACE O ŠKOLÁCH? </a:t>
            </a:r>
            <a:endParaRPr lang="cs-CZ" sz="900" dirty="0">
              <a:solidFill>
                <a:prstClr val="black"/>
              </a:solidFill>
            </a:endParaRPr>
          </a:p>
          <a:p>
            <a:pPr marL="0" lvl="0" indent="0" defTabSz="805979">
              <a:spcBef>
                <a:spcPts val="0"/>
              </a:spcBef>
              <a:buNone/>
            </a:pPr>
            <a:r>
              <a:rPr lang="cs-CZ" sz="900" i="1" dirty="0" smtClean="0">
                <a:solidFill>
                  <a:prstClr val="black"/>
                </a:solidFill>
              </a:rPr>
              <a:t>Ve škole a na internetu.</a:t>
            </a:r>
            <a:endParaRPr lang="cs-CZ" sz="300" dirty="0">
              <a:solidFill>
                <a:prstClr val="black"/>
              </a:solidFill>
            </a:endParaRPr>
          </a:p>
          <a:p>
            <a:pPr marL="0" lvl="0" indent="0" defTabSz="805979">
              <a:spcBef>
                <a:spcPts val="0"/>
              </a:spcBef>
              <a:buNone/>
            </a:pPr>
            <a:r>
              <a:rPr lang="cs-CZ" sz="900" b="1" dirty="0">
                <a:solidFill>
                  <a:prstClr val="black"/>
                </a:solidFill>
              </a:rPr>
              <a:t>JAK SES PŘIPRAVOVALA NA PŘIJÍMAČKY? </a:t>
            </a:r>
            <a:endParaRPr lang="cs-CZ" sz="900" dirty="0">
              <a:solidFill>
                <a:prstClr val="black"/>
              </a:solidFill>
            </a:endParaRPr>
          </a:p>
          <a:p>
            <a:pPr marL="0" indent="0" defTabSz="805979">
              <a:spcBef>
                <a:spcPts val="0"/>
              </a:spcBef>
              <a:buNone/>
            </a:pPr>
            <a:r>
              <a:rPr lang="cs-CZ" sz="800" i="1" dirty="0"/>
              <a:t>Na tento obor nejsou </a:t>
            </a:r>
            <a:r>
              <a:rPr lang="cs-CZ" sz="800" i="1" dirty="0" smtClean="0"/>
              <a:t>přijímačky.</a:t>
            </a:r>
            <a:endParaRPr lang="cs-CZ" sz="200" dirty="0"/>
          </a:p>
          <a:p>
            <a:pPr marL="0" lvl="0" indent="0" defTabSz="805979">
              <a:spcBef>
                <a:spcPts val="0"/>
              </a:spcBef>
              <a:buNone/>
            </a:pPr>
            <a:endParaRPr lang="cs-CZ" sz="300" dirty="0">
              <a:solidFill>
                <a:prstClr val="black"/>
              </a:solidFill>
            </a:endParaRPr>
          </a:p>
          <a:p>
            <a:pPr marL="0" lvl="0" indent="0" defTabSz="805979">
              <a:spcBef>
                <a:spcPts val="0"/>
              </a:spcBef>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defTabSz="805979">
              <a:spcBef>
                <a:spcPts val="0"/>
              </a:spcBef>
              <a:buNone/>
            </a:pPr>
            <a:r>
              <a:rPr lang="cs-CZ" sz="900" i="1" dirty="0" smtClean="0">
                <a:solidFill>
                  <a:prstClr val="black"/>
                </a:solidFill>
              </a:rPr>
              <a:t>Je tu jiný kolektiv, než si člověk zvykne, ale zatím v pohodě, to samé učitelé. Prostředí je hodně velké, takže někdy mi to dá zabrat.</a:t>
            </a:r>
            <a:endParaRPr lang="cs-CZ" sz="300" dirty="0">
              <a:solidFill>
                <a:prstClr val="black"/>
              </a:solidFill>
            </a:endParaRPr>
          </a:p>
          <a:p>
            <a:pPr marL="0" lvl="0" indent="0" defTabSz="805979">
              <a:spcBef>
                <a:spcPts val="0"/>
              </a:spcBef>
              <a:buNone/>
            </a:pPr>
            <a:r>
              <a:rPr lang="cs-CZ" sz="900" b="1" dirty="0">
                <a:solidFill>
                  <a:prstClr val="black"/>
                </a:solidFill>
              </a:rPr>
              <a:t>CO BYS VZKÁZALA DEVÁŤÁKŮM? </a:t>
            </a:r>
            <a:endParaRPr lang="cs-CZ" sz="900" dirty="0">
              <a:solidFill>
                <a:prstClr val="black"/>
              </a:solidFill>
            </a:endParaRPr>
          </a:p>
          <a:p>
            <a:pPr marL="0" lvl="0" indent="0" defTabSz="805979">
              <a:spcBef>
                <a:spcPts val="0"/>
              </a:spcBef>
              <a:buNone/>
            </a:pPr>
            <a:r>
              <a:rPr lang="cs-CZ" sz="900" i="1" dirty="0" smtClean="0">
                <a:solidFill>
                  <a:prstClr val="black"/>
                </a:solidFill>
              </a:rPr>
              <a:t>Rozhodujte se sami za sebe a dělejte to, co vás baví.</a:t>
            </a:r>
            <a:endParaRPr lang="cs-CZ" sz="900" dirty="0">
              <a:solidFill>
                <a:prstClr val="black"/>
              </a:solidFill>
            </a:endParaRPr>
          </a:p>
          <a:p>
            <a:pPr marL="0" indent="0">
              <a:buNone/>
            </a:pPr>
            <a:endParaRPr lang="cs-CZ" sz="200" b="1"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tudentka  - učební obor</a:t>
            </a:r>
            <a:endParaRPr lang="cs-CZ" dirty="0"/>
          </a:p>
        </p:txBody>
      </p:sp>
    </p:spTree>
    <p:extLst>
      <p:ext uri="{BB962C8B-B14F-4D97-AF65-F5344CB8AC3E}">
        <p14:creationId xmlns:p14="http://schemas.microsoft.com/office/powerpoint/2010/main" val="51811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297" y="258808"/>
            <a:ext cx="4896544" cy="1071822"/>
          </a:xfrm>
          <a:solidFill>
            <a:schemeClr val="bg1">
              <a:alpha val="77000"/>
            </a:schemeClr>
          </a:solidFill>
        </p:spPr>
        <p:txBody>
          <a:bodyPr>
            <a:normAutofit/>
          </a:bodyPr>
          <a:lstStyle/>
          <a:p>
            <a:r>
              <a:rPr lang="cs-CZ" sz="2500" b="1" dirty="0" smtClean="0"/>
              <a:t>NĚCO PRO RODIČE DEVÁŤÁKŮ</a:t>
            </a:r>
            <a:br>
              <a:rPr lang="cs-CZ" sz="2500" b="1" dirty="0" smtClean="0"/>
            </a:br>
            <a:r>
              <a:rPr lang="cs-CZ" sz="1800" b="1" dirty="0" smtClean="0"/>
              <a:t>Co se často ve vzkazech pro deváťáky objevovalo</a:t>
            </a:r>
            <a:endParaRPr lang="cs-CZ" sz="1800" dirty="0"/>
          </a:p>
        </p:txBody>
      </p:sp>
      <p:sp>
        <p:nvSpPr>
          <p:cNvPr id="3" name="Zástupný symbol pro obsah 2"/>
          <p:cNvSpPr>
            <a:spLocks noGrp="1"/>
          </p:cNvSpPr>
          <p:nvPr>
            <p:ph idx="1"/>
          </p:nvPr>
        </p:nvSpPr>
        <p:spPr>
          <a:xfrm>
            <a:off x="324297" y="1293886"/>
            <a:ext cx="4896544" cy="3926955"/>
          </a:xfrm>
          <a:solidFill>
            <a:schemeClr val="bg1"/>
          </a:solidFill>
        </p:spPr>
        <p:txBody>
          <a:bodyPr>
            <a:noAutofit/>
          </a:bodyPr>
          <a:lstStyle/>
          <a:p>
            <a:pPr marL="0" indent="0" algn="just">
              <a:buNone/>
            </a:pPr>
            <a:r>
              <a:rPr lang="cs-CZ" sz="1200" dirty="0" smtClean="0"/>
              <a:t>Žáci velmi často uváděli, jak jsou pro ně rodiče v této životní etapě důležití. Mnozí se rozhodnou sami. Hodně z nich ale volbu školy s rodiči probírá, diskutuje s nimi. Rodiče jim poskytují významnou podporu. Ale také se           v dotaznících ve velké míře objevovalo:</a:t>
            </a:r>
          </a:p>
          <a:p>
            <a:pPr marL="0" indent="0" algn="just">
              <a:buNone/>
            </a:pPr>
            <a:endParaRPr lang="cs-CZ" sz="500" dirty="0">
              <a:solidFill>
                <a:schemeClr val="tx2"/>
              </a:solidFill>
            </a:endParaRPr>
          </a:p>
          <a:p>
            <a:pPr marL="0" indent="0">
              <a:buNone/>
            </a:pPr>
            <a:r>
              <a:rPr lang="en-US" sz="1400" dirty="0" err="1" smtClean="0">
                <a:solidFill>
                  <a:srgbClr val="FF0000"/>
                </a:solidFill>
              </a:rPr>
              <a:t>Vybírejte</a:t>
            </a:r>
            <a:r>
              <a:rPr lang="en-US" sz="1400" dirty="0" smtClean="0">
                <a:solidFill>
                  <a:srgbClr val="FF0000"/>
                </a:solidFill>
              </a:rPr>
              <a:t> </a:t>
            </a:r>
            <a:r>
              <a:rPr lang="en-US" sz="1400" dirty="0" err="1">
                <a:solidFill>
                  <a:srgbClr val="FF0000"/>
                </a:solidFill>
              </a:rPr>
              <a:t>podle</a:t>
            </a:r>
            <a:r>
              <a:rPr lang="en-US" sz="1400" dirty="0">
                <a:solidFill>
                  <a:srgbClr val="FF0000"/>
                </a:solidFill>
              </a:rPr>
              <a:t> </a:t>
            </a:r>
            <a:r>
              <a:rPr lang="en-US" sz="1400" dirty="0" err="1" smtClean="0">
                <a:solidFill>
                  <a:srgbClr val="FF0000"/>
                </a:solidFill>
              </a:rPr>
              <a:t>sebe</a:t>
            </a:r>
            <a:r>
              <a:rPr lang="cs-CZ" sz="1400" dirty="0" smtClean="0">
                <a:solidFill>
                  <a:srgbClr val="FF0000"/>
                </a:solidFill>
              </a:rPr>
              <a:t>.</a:t>
            </a:r>
            <a:r>
              <a:rPr lang="en-US" sz="1400" dirty="0" smtClean="0">
                <a:solidFill>
                  <a:srgbClr val="FF0000"/>
                </a:solidFill>
              </a:rPr>
              <a:t> </a:t>
            </a:r>
            <a:r>
              <a:rPr lang="cs-CZ" sz="1400" dirty="0" smtClean="0">
                <a:solidFill>
                  <a:srgbClr val="FF0000"/>
                </a:solidFill>
              </a:rPr>
              <a:t> </a:t>
            </a:r>
            <a:r>
              <a:rPr lang="en-US" sz="1400" dirty="0" err="1" smtClean="0">
                <a:solidFill>
                  <a:srgbClr val="00B050"/>
                </a:solidFill>
              </a:rPr>
              <a:t>Nevybírejte</a:t>
            </a:r>
            <a:r>
              <a:rPr lang="en-US" sz="1400" dirty="0" smtClean="0">
                <a:solidFill>
                  <a:srgbClr val="00B050"/>
                </a:solidFill>
              </a:rPr>
              <a:t> </a:t>
            </a:r>
            <a:r>
              <a:rPr lang="en-US" sz="1400" dirty="0" err="1">
                <a:solidFill>
                  <a:srgbClr val="00B050"/>
                </a:solidFill>
              </a:rPr>
              <a:t>si</a:t>
            </a:r>
            <a:r>
              <a:rPr lang="en-US" sz="1400" dirty="0">
                <a:solidFill>
                  <a:srgbClr val="00B050"/>
                </a:solidFill>
              </a:rPr>
              <a:t> </a:t>
            </a:r>
            <a:r>
              <a:rPr lang="en-US" sz="1400" dirty="0" err="1">
                <a:solidFill>
                  <a:srgbClr val="00B050"/>
                </a:solidFill>
              </a:rPr>
              <a:t>obor</a:t>
            </a:r>
            <a:r>
              <a:rPr lang="en-US" sz="1400" dirty="0">
                <a:solidFill>
                  <a:srgbClr val="00B050"/>
                </a:solidFill>
              </a:rPr>
              <a:t> </a:t>
            </a:r>
            <a:r>
              <a:rPr lang="en-US" sz="1400" dirty="0" err="1">
                <a:solidFill>
                  <a:srgbClr val="00B050"/>
                </a:solidFill>
              </a:rPr>
              <a:t>podle</a:t>
            </a:r>
            <a:r>
              <a:rPr lang="en-US" sz="1400" dirty="0">
                <a:solidFill>
                  <a:srgbClr val="00B050"/>
                </a:solidFill>
              </a:rPr>
              <a:t> </a:t>
            </a:r>
            <a:r>
              <a:rPr lang="en-US" sz="1400" dirty="0" err="1">
                <a:solidFill>
                  <a:srgbClr val="00B050"/>
                </a:solidFill>
              </a:rPr>
              <a:t>rozkazu</a:t>
            </a:r>
            <a:r>
              <a:rPr lang="en-US" sz="1400" dirty="0">
                <a:solidFill>
                  <a:srgbClr val="00B050"/>
                </a:solidFill>
              </a:rPr>
              <a:t> </a:t>
            </a:r>
            <a:r>
              <a:rPr lang="en-US" sz="1400" dirty="0" err="1" smtClean="0">
                <a:solidFill>
                  <a:srgbClr val="00B050"/>
                </a:solidFill>
              </a:rPr>
              <a:t>rodičů</a:t>
            </a:r>
            <a:r>
              <a:rPr lang="cs-CZ" sz="1400" dirty="0" smtClean="0">
                <a:solidFill>
                  <a:srgbClr val="00B050"/>
                </a:solidFill>
              </a:rPr>
              <a:t>.</a:t>
            </a:r>
            <a:r>
              <a:rPr lang="en-US" sz="1400" dirty="0" smtClean="0">
                <a:solidFill>
                  <a:srgbClr val="00B050"/>
                </a:solidFill>
              </a:rPr>
              <a:t> </a:t>
            </a:r>
            <a:r>
              <a:rPr lang="en-US" sz="1400" dirty="0" err="1">
                <a:solidFill>
                  <a:srgbClr val="C00000"/>
                </a:solidFill>
              </a:rPr>
              <a:t>Vyberte</a:t>
            </a:r>
            <a:r>
              <a:rPr lang="en-US" sz="1400" dirty="0">
                <a:solidFill>
                  <a:srgbClr val="C00000"/>
                </a:solidFill>
              </a:rPr>
              <a:t> </a:t>
            </a:r>
            <a:r>
              <a:rPr lang="en-US" sz="1400" dirty="0" err="1">
                <a:solidFill>
                  <a:srgbClr val="C00000"/>
                </a:solidFill>
              </a:rPr>
              <a:t>si</a:t>
            </a:r>
            <a:r>
              <a:rPr lang="en-US" sz="1400" dirty="0">
                <a:solidFill>
                  <a:srgbClr val="C00000"/>
                </a:solidFill>
              </a:rPr>
              <a:t>  </a:t>
            </a:r>
            <a:r>
              <a:rPr lang="en-US" sz="1400" dirty="0" err="1">
                <a:solidFill>
                  <a:srgbClr val="C00000"/>
                </a:solidFill>
              </a:rPr>
              <a:t>podle</a:t>
            </a:r>
            <a:r>
              <a:rPr lang="en-US" sz="1400" dirty="0">
                <a:solidFill>
                  <a:srgbClr val="C00000"/>
                </a:solidFill>
              </a:rPr>
              <a:t> </a:t>
            </a:r>
            <a:r>
              <a:rPr lang="en-US" sz="1400" dirty="0" err="1">
                <a:solidFill>
                  <a:srgbClr val="C00000"/>
                </a:solidFill>
              </a:rPr>
              <a:t>vlastních</a:t>
            </a:r>
            <a:r>
              <a:rPr lang="en-US" sz="1400" dirty="0">
                <a:solidFill>
                  <a:srgbClr val="C00000"/>
                </a:solidFill>
              </a:rPr>
              <a:t> </a:t>
            </a:r>
            <a:r>
              <a:rPr lang="en-US" sz="1400" dirty="0" err="1">
                <a:solidFill>
                  <a:srgbClr val="C00000"/>
                </a:solidFill>
              </a:rPr>
              <a:t>zájmů</a:t>
            </a:r>
            <a:r>
              <a:rPr lang="en-US" sz="1400" dirty="0">
                <a:solidFill>
                  <a:srgbClr val="C00000"/>
                </a:solidFill>
              </a:rPr>
              <a:t>, </a:t>
            </a:r>
            <a:r>
              <a:rPr lang="en-US" sz="1400" dirty="0" err="1">
                <a:solidFill>
                  <a:srgbClr val="C00000"/>
                </a:solidFill>
              </a:rPr>
              <a:t>koníčků</a:t>
            </a:r>
            <a:r>
              <a:rPr lang="en-US" sz="1400" dirty="0">
                <a:solidFill>
                  <a:srgbClr val="C00000"/>
                </a:solidFill>
              </a:rPr>
              <a:t> a </a:t>
            </a:r>
            <a:r>
              <a:rPr lang="en-US" sz="1400" dirty="0" err="1" smtClean="0">
                <a:solidFill>
                  <a:srgbClr val="C00000"/>
                </a:solidFill>
              </a:rPr>
              <a:t>dovedností</a:t>
            </a:r>
            <a:r>
              <a:rPr lang="cs-CZ" sz="1400" dirty="0" smtClean="0">
                <a:solidFill>
                  <a:srgbClr val="C00000"/>
                </a:solidFill>
              </a:rPr>
              <a:t>.</a:t>
            </a:r>
            <a:r>
              <a:rPr lang="en-US" sz="1400" dirty="0" smtClean="0">
                <a:solidFill>
                  <a:srgbClr val="C00000"/>
                </a:solidFill>
              </a:rPr>
              <a:t> </a:t>
            </a:r>
            <a:r>
              <a:rPr lang="cs-CZ" sz="1400" dirty="0" smtClean="0">
                <a:solidFill>
                  <a:srgbClr val="C00000"/>
                </a:solidFill>
              </a:rPr>
              <a:t> </a:t>
            </a:r>
            <a:r>
              <a:rPr lang="en-US" sz="1400" dirty="0" err="1" smtClean="0">
                <a:solidFill>
                  <a:schemeClr val="tx2">
                    <a:lumMod val="60000"/>
                    <a:lumOff val="40000"/>
                  </a:schemeClr>
                </a:solidFill>
              </a:rPr>
              <a:t>Svým</a:t>
            </a:r>
            <a:r>
              <a:rPr lang="en-US" sz="1400" dirty="0" smtClean="0">
                <a:solidFill>
                  <a:schemeClr val="tx2">
                    <a:lumMod val="60000"/>
                    <a:lumOff val="40000"/>
                  </a:schemeClr>
                </a:solidFill>
              </a:rPr>
              <a:t> </a:t>
            </a:r>
            <a:r>
              <a:rPr lang="en-US" sz="1400" dirty="0" err="1">
                <a:solidFill>
                  <a:schemeClr val="tx2">
                    <a:lumMod val="60000"/>
                    <a:lumOff val="40000"/>
                  </a:schemeClr>
                </a:solidFill>
              </a:rPr>
              <a:t>způsobem</a:t>
            </a:r>
            <a:r>
              <a:rPr lang="en-US" sz="1400" dirty="0">
                <a:solidFill>
                  <a:schemeClr val="tx2">
                    <a:lumMod val="60000"/>
                    <a:lumOff val="40000"/>
                  </a:schemeClr>
                </a:solidFill>
              </a:rPr>
              <a:t> je střední </a:t>
            </a:r>
            <a:r>
              <a:rPr lang="en-US" sz="1400" dirty="0" err="1">
                <a:solidFill>
                  <a:schemeClr val="tx2">
                    <a:lumMod val="60000"/>
                    <a:lumOff val="40000"/>
                  </a:schemeClr>
                </a:solidFill>
              </a:rPr>
              <a:t>zábava</a:t>
            </a:r>
            <a:r>
              <a:rPr lang="en-US" sz="1400" dirty="0">
                <a:solidFill>
                  <a:schemeClr val="tx2">
                    <a:lumMod val="60000"/>
                    <a:lumOff val="40000"/>
                  </a:schemeClr>
                </a:solidFill>
              </a:rPr>
              <a:t>, ale </a:t>
            </a:r>
            <a:r>
              <a:rPr lang="en-US" sz="1400" dirty="0" err="1">
                <a:solidFill>
                  <a:schemeClr val="tx2">
                    <a:lumMod val="60000"/>
                    <a:lumOff val="40000"/>
                  </a:schemeClr>
                </a:solidFill>
              </a:rPr>
              <a:t>musíte</a:t>
            </a:r>
            <a:r>
              <a:rPr lang="en-US" sz="1400" dirty="0">
                <a:solidFill>
                  <a:schemeClr val="tx2">
                    <a:lumMod val="60000"/>
                    <a:lumOff val="40000"/>
                  </a:schemeClr>
                </a:solidFill>
              </a:rPr>
              <a:t> </a:t>
            </a:r>
            <a:r>
              <a:rPr lang="en-US" sz="1400" dirty="0" err="1">
                <a:solidFill>
                  <a:schemeClr val="tx2">
                    <a:lumMod val="60000"/>
                    <a:lumOff val="40000"/>
                  </a:schemeClr>
                </a:solidFill>
              </a:rPr>
              <a:t>chodit</a:t>
            </a:r>
            <a:r>
              <a:rPr lang="en-US" sz="1400" dirty="0">
                <a:solidFill>
                  <a:schemeClr val="tx2">
                    <a:lumMod val="60000"/>
                    <a:lumOff val="40000"/>
                  </a:schemeClr>
                </a:solidFill>
              </a:rPr>
              <a:t> </a:t>
            </a:r>
            <a:r>
              <a:rPr lang="en-US" sz="1400" dirty="0" err="1">
                <a:solidFill>
                  <a:schemeClr val="tx2">
                    <a:lumMod val="60000"/>
                    <a:lumOff val="40000"/>
                  </a:schemeClr>
                </a:solidFill>
              </a:rPr>
              <a:t>na</a:t>
            </a:r>
            <a:r>
              <a:rPr lang="en-US" sz="1400" dirty="0">
                <a:solidFill>
                  <a:schemeClr val="tx2">
                    <a:lumMod val="60000"/>
                    <a:lumOff val="40000"/>
                  </a:schemeClr>
                </a:solidFill>
              </a:rPr>
              <a:t> </a:t>
            </a:r>
            <a:r>
              <a:rPr lang="en-US" sz="1400" dirty="0" err="1">
                <a:solidFill>
                  <a:schemeClr val="tx2">
                    <a:lumMod val="60000"/>
                    <a:lumOff val="40000"/>
                  </a:schemeClr>
                </a:solidFill>
              </a:rPr>
              <a:t>školu</a:t>
            </a:r>
            <a:r>
              <a:rPr lang="en-US" sz="1400" dirty="0">
                <a:solidFill>
                  <a:schemeClr val="tx2">
                    <a:lumMod val="60000"/>
                    <a:lumOff val="40000"/>
                  </a:schemeClr>
                </a:solidFill>
              </a:rPr>
              <a:t>, </a:t>
            </a:r>
            <a:r>
              <a:rPr lang="en-US" sz="1400" dirty="0" err="1">
                <a:solidFill>
                  <a:schemeClr val="tx2">
                    <a:lumMod val="60000"/>
                    <a:lumOff val="40000"/>
                  </a:schemeClr>
                </a:solidFill>
              </a:rPr>
              <a:t>kterou</a:t>
            </a:r>
            <a:r>
              <a:rPr lang="en-US" sz="1400" dirty="0">
                <a:solidFill>
                  <a:schemeClr val="tx2">
                    <a:lumMod val="60000"/>
                    <a:lumOff val="40000"/>
                  </a:schemeClr>
                </a:solidFill>
              </a:rPr>
              <a:t> </a:t>
            </a:r>
            <a:r>
              <a:rPr lang="en-US" sz="1400" dirty="0" err="1">
                <a:solidFill>
                  <a:schemeClr val="tx2">
                    <a:lumMod val="60000"/>
                    <a:lumOff val="40000"/>
                  </a:schemeClr>
                </a:solidFill>
              </a:rPr>
              <a:t>chcete</a:t>
            </a:r>
            <a:r>
              <a:rPr lang="en-US" sz="1400" dirty="0">
                <a:solidFill>
                  <a:schemeClr val="tx2">
                    <a:lumMod val="60000"/>
                    <a:lumOff val="40000"/>
                  </a:schemeClr>
                </a:solidFill>
              </a:rPr>
              <a:t> </a:t>
            </a:r>
            <a:r>
              <a:rPr lang="en-US" sz="1400" dirty="0" err="1">
                <a:solidFill>
                  <a:schemeClr val="tx2">
                    <a:lumMod val="60000"/>
                    <a:lumOff val="40000"/>
                  </a:schemeClr>
                </a:solidFill>
              </a:rPr>
              <a:t>studovat</a:t>
            </a:r>
            <a:r>
              <a:rPr lang="en-US" sz="1400" dirty="0">
                <a:solidFill>
                  <a:schemeClr val="tx2">
                    <a:lumMod val="60000"/>
                    <a:lumOff val="40000"/>
                  </a:schemeClr>
                </a:solidFill>
              </a:rPr>
              <a:t>, </a:t>
            </a:r>
            <a:r>
              <a:rPr lang="en-US" sz="1400" dirty="0" err="1">
                <a:solidFill>
                  <a:schemeClr val="tx2">
                    <a:lumMod val="60000"/>
                    <a:lumOff val="40000"/>
                  </a:schemeClr>
                </a:solidFill>
              </a:rPr>
              <a:t>jinak</a:t>
            </a:r>
            <a:r>
              <a:rPr lang="en-US" sz="1400" dirty="0">
                <a:solidFill>
                  <a:schemeClr val="tx2">
                    <a:lumMod val="60000"/>
                    <a:lumOff val="40000"/>
                  </a:schemeClr>
                </a:solidFill>
              </a:rPr>
              <a:t> to </a:t>
            </a:r>
            <a:r>
              <a:rPr lang="en-US" sz="1400" dirty="0" err="1">
                <a:solidFill>
                  <a:schemeClr val="tx2">
                    <a:lumMod val="60000"/>
                    <a:lumOff val="40000"/>
                  </a:schemeClr>
                </a:solidFill>
              </a:rPr>
              <a:t>bude</a:t>
            </a:r>
            <a:r>
              <a:rPr lang="en-US" sz="1400" dirty="0">
                <a:solidFill>
                  <a:schemeClr val="tx2">
                    <a:lumMod val="60000"/>
                    <a:lumOff val="40000"/>
                  </a:schemeClr>
                </a:solidFill>
              </a:rPr>
              <a:t> pro </a:t>
            </a:r>
            <a:r>
              <a:rPr lang="en-US" sz="1400" dirty="0" err="1">
                <a:solidFill>
                  <a:schemeClr val="tx2">
                    <a:lumMod val="60000"/>
                    <a:lumOff val="40000"/>
                  </a:schemeClr>
                </a:solidFill>
              </a:rPr>
              <a:t>vás</a:t>
            </a:r>
            <a:r>
              <a:rPr lang="en-US" sz="1400" dirty="0">
                <a:solidFill>
                  <a:schemeClr val="tx2">
                    <a:lumMod val="60000"/>
                    <a:lumOff val="40000"/>
                  </a:schemeClr>
                </a:solidFill>
              </a:rPr>
              <a:t> </a:t>
            </a:r>
            <a:r>
              <a:rPr lang="en-US" sz="1400" dirty="0" err="1" smtClean="0">
                <a:solidFill>
                  <a:schemeClr val="tx2">
                    <a:lumMod val="60000"/>
                    <a:lumOff val="40000"/>
                  </a:schemeClr>
                </a:solidFill>
              </a:rPr>
              <a:t>mučení</a:t>
            </a:r>
            <a:r>
              <a:rPr lang="cs-CZ" sz="1400" dirty="0" smtClean="0">
                <a:solidFill>
                  <a:schemeClr val="tx2">
                    <a:lumMod val="60000"/>
                    <a:lumOff val="40000"/>
                  </a:schemeClr>
                </a:solidFill>
              </a:rPr>
              <a:t>.</a:t>
            </a:r>
            <a:r>
              <a:rPr lang="en-US" sz="1400" dirty="0" smtClean="0">
                <a:solidFill>
                  <a:schemeClr val="tx2">
                    <a:lumMod val="60000"/>
                    <a:lumOff val="40000"/>
                  </a:schemeClr>
                </a:solidFill>
              </a:rPr>
              <a:t> </a:t>
            </a:r>
            <a:r>
              <a:rPr lang="cs-CZ" sz="1400" dirty="0" smtClean="0">
                <a:solidFill>
                  <a:schemeClr val="tx2">
                    <a:lumMod val="60000"/>
                    <a:lumOff val="40000"/>
                  </a:schemeClr>
                </a:solidFill>
              </a:rPr>
              <a:t> </a:t>
            </a:r>
            <a:r>
              <a:rPr lang="en-US" sz="1400" dirty="0" err="1" smtClean="0">
                <a:solidFill>
                  <a:srgbClr val="FFC000"/>
                </a:solidFill>
              </a:rPr>
              <a:t>Vyberte</a:t>
            </a:r>
            <a:r>
              <a:rPr lang="en-US" sz="1400" dirty="0" smtClean="0">
                <a:solidFill>
                  <a:srgbClr val="FFC000"/>
                </a:solidFill>
              </a:rPr>
              <a:t> </a:t>
            </a:r>
            <a:r>
              <a:rPr lang="en-US" sz="1400" dirty="0" err="1">
                <a:solidFill>
                  <a:srgbClr val="FFC000"/>
                </a:solidFill>
              </a:rPr>
              <a:t>si</a:t>
            </a:r>
            <a:r>
              <a:rPr lang="en-US" sz="1400" dirty="0">
                <a:solidFill>
                  <a:srgbClr val="FFC000"/>
                </a:solidFill>
              </a:rPr>
              <a:t> </a:t>
            </a:r>
            <a:r>
              <a:rPr lang="en-US" sz="1400" dirty="0" err="1">
                <a:solidFill>
                  <a:srgbClr val="FFC000"/>
                </a:solidFill>
              </a:rPr>
              <a:t>obor</a:t>
            </a:r>
            <a:r>
              <a:rPr lang="en-US" sz="1400" dirty="0">
                <a:solidFill>
                  <a:srgbClr val="FFC000"/>
                </a:solidFill>
              </a:rPr>
              <a:t> </a:t>
            </a:r>
            <a:r>
              <a:rPr lang="en-US" sz="1400" dirty="0" err="1">
                <a:solidFill>
                  <a:srgbClr val="FFC000"/>
                </a:solidFill>
              </a:rPr>
              <a:t>podle</a:t>
            </a:r>
            <a:r>
              <a:rPr lang="en-US" sz="1400" dirty="0">
                <a:solidFill>
                  <a:srgbClr val="FFC000"/>
                </a:solidFill>
              </a:rPr>
              <a:t> </a:t>
            </a:r>
            <a:r>
              <a:rPr lang="en-US" sz="1400" dirty="0" err="1">
                <a:solidFill>
                  <a:srgbClr val="FFC000"/>
                </a:solidFill>
              </a:rPr>
              <a:t>sebe</a:t>
            </a:r>
            <a:r>
              <a:rPr lang="en-US" sz="1400" dirty="0">
                <a:solidFill>
                  <a:srgbClr val="FFC000"/>
                </a:solidFill>
              </a:rPr>
              <a:t>, </a:t>
            </a:r>
            <a:r>
              <a:rPr lang="cs-CZ" sz="1400" dirty="0" smtClean="0">
                <a:solidFill>
                  <a:srgbClr val="FFC000"/>
                </a:solidFill>
              </a:rPr>
              <a:t>ne</a:t>
            </a:r>
            <a:r>
              <a:rPr lang="en-US" sz="1400" dirty="0" smtClean="0">
                <a:solidFill>
                  <a:srgbClr val="FFC000"/>
                </a:solidFill>
              </a:rPr>
              <a:t> </a:t>
            </a:r>
            <a:r>
              <a:rPr lang="en-US" sz="1400" dirty="0" err="1">
                <a:solidFill>
                  <a:srgbClr val="FFC000"/>
                </a:solidFill>
              </a:rPr>
              <a:t>podle</a:t>
            </a:r>
            <a:r>
              <a:rPr lang="en-US" sz="1400" dirty="0">
                <a:solidFill>
                  <a:srgbClr val="FFC000"/>
                </a:solidFill>
              </a:rPr>
              <a:t> </a:t>
            </a:r>
            <a:r>
              <a:rPr lang="en-US" sz="1400" dirty="0" err="1">
                <a:solidFill>
                  <a:srgbClr val="FFC000"/>
                </a:solidFill>
              </a:rPr>
              <a:t>někoho</a:t>
            </a:r>
            <a:r>
              <a:rPr lang="en-US" sz="1400" dirty="0">
                <a:solidFill>
                  <a:srgbClr val="FFC000"/>
                </a:solidFill>
              </a:rPr>
              <a:t>, </a:t>
            </a:r>
            <a:r>
              <a:rPr lang="en-US" sz="1400" dirty="0" err="1">
                <a:solidFill>
                  <a:srgbClr val="FFC000"/>
                </a:solidFill>
              </a:rPr>
              <a:t>abyste</a:t>
            </a:r>
            <a:r>
              <a:rPr lang="en-US" sz="1400" dirty="0">
                <a:solidFill>
                  <a:srgbClr val="FFC000"/>
                </a:solidFill>
              </a:rPr>
              <a:t> mu </a:t>
            </a:r>
            <a:r>
              <a:rPr lang="en-US" sz="1400" dirty="0" err="1">
                <a:solidFill>
                  <a:srgbClr val="FFC000"/>
                </a:solidFill>
              </a:rPr>
              <a:t>udělali</a:t>
            </a:r>
            <a:r>
              <a:rPr lang="en-US" sz="1400" dirty="0">
                <a:solidFill>
                  <a:srgbClr val="FFC000"/>
                </a:solidFill>
              </a:rPr>
              <a:t> </a:t>
            </a:r>
            <a:r>
              <a:rPr lang="en-US" sz="1400" dirty="0" err="1" smtClean="0">
                <a:solidFill>
                  <a:srgbClr val="FFC000"/>
                </a:solidFill>
              </a:rPr>
              <a:t>radost</a:t>
            </a:r>
            <a:r>
              <a:rPr lang="cs-CZ" sz="1400" dirty="0" smtClean="0">
                <a:solidFill>
                  <a:srgbClr val="FFC000"/>
                </a:solidFill>
              </a:rPr>
              <a:t>.  </a:t>
            </a:r>
            <a:r>
              <a:rPr lang="en-US" sz="1400" dirty="0" smtClean="0">
                <a:solidFill>
                  <a:srgbClr val="00B050"/>
                </a:solidFill>
              </a:rPr>
              <a:t>Aby </a:t>
            </a:r>
            <a:r>
              <a:rPr lang="en-US" sz="1400" dirty="0">
                <a:solidFill>
                  <a:srgbClr val="00B050"/>
                </a:solidFill>
              </a:rPr>
              <a:t>se </a:t>
            </a:r>
            <a:r>
              <a:rPr lang="en-US" sz="1400" dirty="0" err="1">
                <a:solidFill>
                  <a:srgbClr val="00B050"/>
                </a:solidFill>
              </a:rPr>
              <a:t>nebáli</a:t>
            </a:r>
            <a:r>
              <a:rPr lang="en-US" sz="1400" dirty="0">
                <a:solidFill>
                  <a:srgbClr val="00B050"/>
                </a:solidFill>
              </a:rPr>
              <a:t> </a:t>
            </a:r>
            <a:r>
              <a:rPr lang="en-US" sz="1400" dirty="0" err="1">
                <a:solidFill>
                  <a:srgbClr val="00B050"/>
                </a:solidFill>
              </a:rPr>
              <a:t>vybrat</a:t>
            </a:r>
            <a:r>
              <a:rPr lang="en-US" sz="1400" dirty="0">
                <a:solidFill>
                  <a:srgbClr val="00B050"/>
                </a:solidFill>
              </a:rPr>
              <a:t> </a:t>
            </a:r>
            <a:r>
              <a:rPr lang="en-US" sz="1400" dirty="0" err="1">
                <a:solidFill>
                  <a:srgbClr val="00B050"/>
                </a:solidFill>
              </a:rPr>
              <a:t>si</a:t>
            </a:r>
            <a:r>
              <a:rPr lang="en-US" sz="1400" dirty="0">
                <a:solidFill>
                  <a:srgbClr val="00B050"/>
                </a:solidFill>
              </a:rPr>
              <a:t> </a:t>
            </a:r>
            <a:r>
              <a:rPr lang="en-US" sz="1400" dirty="0" err="1">
                <a:solidFill>
                  <a:srgbClr val="00B050"/>
                </a:solidFill>
              </a:rPr>
              <a:t>školu</a:t>
            </a:r>
            <a:r>
              <a:rPr lang="en-US" sz="1400" dirty="0">
                <a:solidFill>
                  <a:srgbClr val="00B050"/>
                </a:solidFill>
              </a:rPr>
              <a:t> </a:t>
            </a:r>
            <a:r>
              <a:rPr lang="en-US" sz="1400" dirty="0" err="1">
                <a:solidFill>
                  <a:srgbClr val="00B050"/>
                </a:solidFill>
              </a:rPr>
              <a:t>podle</a:t>
            </a:r>
            <a:r>
              <a:rPr lang="en-US" sz="1400" dirty="0">
                <a:solidFill>
                  <a:srgbClr val="00B050"/>
                </a:solidFill>
              </a:rPr>
              <a:t> </a:t>
            </a:r>
            <a:r>
              <a:rPr lang="en-US" sz="1400" dirty="0" err="1">
                <a:solidFill>
                  <a:srgbClr val="00B050"/>
                </a:solidFill>
              </a:rPr>
              <a:t>sebe</a:t>
            </a:r>
            <a:r>
              <a:rPr lang="en-US" sz="1400" dirty="0">
                <a:solidFill>
                  <a:srgbClr val="00B050"/>
                </a:solidFill>
              </a:rPr>
              <a:t> a </a:t>
            </a:r>
            <a:r>
              <a:rPr lang="en-US" sz="1400" dirty="0" err="1">
                <a:solidFill>
                  <a:srgbClr val="00B050"/>
                </a:solidFill>
              </a:rPr>
              <a:t>nebyli</a:t>
            </a:r>
            <a:r>
              <a:rPr lang="en-US" sz="1400" dirty="0">
                <a:solidFill>
                  <a:srgbClr val="00B050"/>
                </a:solidFill>
              </a:rPr>
              <a:t> </a:t>
            </a:r>
            <a:r>
              <a:rPr lang="en-US" sz="1400" dirty="0" err="1">
                <a:solidFill>
                  <a:srgbClr val="00B050"/>
                </a:solidFill>
              </a:rPr>
              <a:t>ovlivněni</a:t>
            </a:r>
            <a:r>
              <a:rPr lang="en-US" sz="1400" dirty="0">
                <a:solidFill>
                  <a:srgbClr val="00B050"/>
                </a:solidFill>
              </a:rPr>
              <a:t> </a:t>
            </a:r>
            <a:r>
              <a:rPr lang="en-US" sz="1400" dirty="0" err="1">
                <a:solidFill>
                  <a:srgbClr val="00B050"/>
                </a:solidFill>
              </a:rPr>
              <a:t>někým</a:t>
            </a:r>
            <a:r>
              <a:rPr lang="en-US" sz="1400" dirty="0">
                <a:solidFill>
                  <a:srgbClr val="00B050"/>
                </a:solidFill>
              </a:rPr>
              <a:t> </a:t>
            </a:r>
            <a:r>
              <a:rPr lang="en-US" sz="1400" dirty="0" err="1" smtClean="0">
                <a:solidFill>
                  <a:srgbClr val="00B050"/>
                </a:solidFill>
              </a:rPr>
              <a:t>jiným</a:t>
            </a:r>
            <a:r>
              <a:rPr lang="cs-CZ" sz="1400" dirty="0" smtClean="0">
                <a:solidFill>
                  <a:srgbClr val="00B050"/>
                </a:solidFill>
              </a:rPr>
              <a:t>.</a:t>
            </a:r>
            <a:r>
              <a:rPr lang="en-US" sz="1400" dirty="0">
                <a:solidFill>
                  <a:srgbClr val="00B050"/>
                </a:solidFill>
              </a:rPr>
              <a:t> </a:t>
            </a:r>
            <a:r>
              <a:rPr lang="en-US" sz="1400" dirty="0" err="1">
                <a:solidFill>
                  <a:srgbClr val="FF0000"/>
                </a:solidFill>
              </a:rPr>
              <a:t>Vyberte</a:t>
            </a:r>
            <a:r>
              <a:rPr lang="en-US" sz="1400" dirty="0">
                <a:solidFill>
                  <a:srgbClr val="FF0000"/>
                </a:solidFill>
              </a:rPr>
              <a:t> </a:t>
            </a:r>
            <a:r>
              <a:rPr lang="en-US" sz="1400" dirty="0" err="1">
                <a:solidFill>
                  <a:srgbClr val="FF0000"/>
                </a:solidFill>
              </a:rPr>
              <a:t>si</a:t>
            </a:r>
            <a:r>
              <a:rPr lang="en-US" sz="1400" dirty="0">
                <a:solidFill>
                  <a:srgbClr val="FF0000"/>
                </a:solidFill>
              </a:rPr>
              <a:t> </a:t>
            </a:r>
            <a:r>
              <a:rPr lang="en-US" sz="1400" dirty="0" err="1">
                <a:solidFill>
                  <a:srgbClr val="FF0000"/>
                </a:solidFill>
              </a:rPr>
              <a:t>školu</a:t>
            </a:r>
            <a:r>
              <a:rPr lang="en-US" sz="1400" dirty="0">
                <a:solidFill>
                  <a:srgbClr val="FF0000"/>
                </a:solidFill>
              </a:rPr>
              <a:t>, </a:t>
            </a:r>
            <a:r>
              <a:rPr lang="en-US" sz="1400" dirty="0" err="1">
                <a:solidFill>
                  <a:srgbClr val="FF0000"/>
                </a:solidFill>
              </a:rPr>
              <a:t>jakou</a:t>
            </a:r>
            <a:r>
              <a:rPr lang="en-US" sz="1400" dirty="0">
                <a:solidFill>
                  <a:srgbClr val="FF0000"/>
                </a:solidFill>
              </a:rPr>
              <a:t> </a:t>
            </a:r>
            <a:r>
              <a:rPr lang="en-US" sz="1400" dirty="0" err="1">
                <a:solidFill>
                  <a:srgbClr val="FF0000"/>
                </a:solidFill>
              </a:rPr>
              <a:t>chcete</a:t>
            </a:r>
            <a:r>
              <a:rPr lang="en-US" sz="1400" dirty="0">
                <a:solidFill>
                  <a:srgbClr val="FF0000"/>
                </a:solidFill>
              </a:rPr>
              <a:t> </a:t>
            </a:r>
            <a:r>
              <a:rPr lang="en-US" sz="1400" dirty="0" err="1" smtClean="0">
                <a:solidFill>
                  <a:srgbClr val="FF0000"/>
                </a:solidFill>
              </a:rPr>
              <a:t>vy</a:t>
            </a:r>
            <a:r>
              <a:rPr lang="en-US" sz="1400" dirty="0" smtClean="0">
                <a:solidFill>
                  <a:srgbClr val="FF0000"/>
                </a:solidFill>
              </a:rPr>
              <a:t>,</a:t>
            </a:r>
            <a:r>
              <a:rPr lang="cs-CZ" sz="1400" dirty="0" smtClean="0">
                <a:solidFill>
                  <a:srgbClr val="FF0000"/>
                </a:solidFill>
              </a:rPr>
              <a:t> </a:t>
            </a:r>
            <a:r>
              <a:rPr lang="en-US" sz="1400" dirty="0" smtClean="0">
                <a:solidFill>
                  <a:srgbClr val="FF0000"/>
                </a:solidFill>
              </a:rPr>
              <a:t>n</a:t>
            </a:r>
            <a:r>
              <a:rPr lang="cs-CZ" sz="1400" dirty="0" smtClean="0">
                <a:solidFill>
                  <a:srgbClr val="FF0000"/>
                </a:solidFill>
              </a:rPr>
              <a:t>e</a:t>
            </a:r>
            <a:r>
              <a:rPr lang="en-US" sz="1400" dirty="0" smtClean="0">
                <a:solidFill>
                  <a:srgbClr val="FF0000"/>
                </a:solidFill>
              </a:rPr>
              <a:t> </a:t>
            </a:r>
            <a:r>
              <a:rPr lang="en-US" sz="1400" dirty="0" err="1" smtClean="0">
                <a:solidFill>
                  <a:srgbClr val="FF0000"/>
                </a:solidFill>
              </a:rPr>
              <a:t>rodiče</a:t>
            </a:r>
            <a:r>
              <a:rPr lang="cs-CZ" sz="1400" dirty="0" smtClean="0">
                <a:solidFill>
                  <a:srgbClr val="FF0000"/>
                </a:solidFill>
              </a:rPr>
              <a:t>.</a:t>
            </a:r>
            <a:r>
              <a:rPr lang="en-US" sz="1400" dirty="0" smtClean="0">
                <a:solidFill>
                  <a:srgbClr val="FF0000"/>
                </a:solidFill>
              </a:rPr>
              <a:t> </a:t>
            </a:r>
            <a:r>
              <a:rPr lang="cs-CZ" sz="1400" dirty="0" smtClean="0">
                <a:solidFill>
                  <a:srgbClr val="FF0000"/>
                </a:solidFill>
              </a:rPr>
              <a:t> </a:t>
            </a:r>
            <a:r>
              <a:rPr lang="en-US" sz="1400" dirty="0" smtClean="0">
                <a:solidFill>
                  <a:srgbClr val="00B050"/>
                </a:solidFill>
              </a:rPr>
              <a:t>Aby </a:t>
            </a:r>
            <a:r>
              <a:rPr lang="en-US" sz="1400" dirty="0" err="1">
                <a:solidFill>
                  <a:srgbClr val="00B050"/>
                </a:solidFill>
              </a:rPr>
              <a:t>si</a:t>
            </a:r>
            <a:r>
              <a:rPr lang="en-US" sz="1400" dirty="0">
                <a:solidFill>
                  <a:srgbClr val="00B050"/>
                </a:solidFill>
              </a:rPr>
              <a:t> </a:t>
            </a:r>
            <a:r>
              <a:rPr lang="en-US" sz="1400" dirty="0" err="1">
                <a:solidFill>
                  <a:srgbClr val="00B050"/>
                </a:solidFill>
              </a:rPr>
              <a:t>vybrali</a:t>
            </a:r>
            <a:r>
              <a:rPr lang="en-US" sz="1400" dirty="0">
                <a:solidFill>
                  <a:srgbClr val="00B050"/>
                </a:solidFill>
              </a:rPr>
              <a:t> </a:t>
            </a:r>
            <a:r>
              <a:rPr lang="en-US" sz="1400" dirty="0" err="1">
                <a:solidFill>
                  <a:srgbClr val="00B050"/>
                </a:solidFill>
              </a:rPr>
              <a:t>školu</a:t>
            </a:r>
            <a:r>
              <a:rPr lang="en-US" sz="1400" dirty="0">
                <a:solidFill>
                  <a:srgbClr val="00B050"/>
                </a:solidFill>
              </a:rPr>
              <a:t>, </a:t>
            </a:r>
            <a:r>
              <a:rPr lang="en-US" sz="1400" dirty="0" err="1">
                <a:solidFill>
                  <a:srgbClr val="00B050"/>
                </a:solidFill>
              </a:rPr>
              <a:t>na</a:t>
            </a:r>
            <a:r>
              <a:rPr lang="en-US" sz="1400" dirty="0">
                <a:solidFill>
                  <a:srgbClr val="00B050"/>
                </a:solidFill>
              </a:rPr>
              <a:t> </a:t>
            </a:r>
            <a:r>
              <a:rPr lang="en-US" sz="1400" dirty="0" err="1">
                <a:solidFill>
                  <a:srgbClr val="00B050"/>
                </a:solidFill>
              </a:rPr>
              <a:t>kterou</a:t>
            </a:r>
            <a:r>
              <a:rPr lang="en-US" sz="1400" dirty="0">
                <a:solidFill>
                  <a:srgbClr val="00B050"/>
                </a:solidFill>
              </a:rPr>
              <a:t> </a:t>
            </a:r>
            <a:r>
              <a:rPr lang="en-US" sz="1400" dirty="0" err="1">
                <a:solidFill>
                  <a:srgbClr val="00B050"/>
                </a:solidFill>
              </a:rPr>
              <a:t>chtějí</a:t>
            </a:r>
            <a:r>
              <a:rPr lang="en-US" sz="1400" dirty="0">
                <a:solidFill>
                  <a:srgbClr val="00B050"/>
                </a:solidFill>
              </a:rPr>
              <a:t> </a:t>
            </a:r>
            <a:r>
              <a:rPr lang="en-US" sz="1400" dirty="0" err="1">
                <a:solidFill>
                  <a:srgbClr val="00B050"/>
                </a:solidFill>
              </a:rPr>
              <a:t>jít</a:t>
            </a:r>
            <a:r>
              <a:rPr lang="en-US" sz="1400" dirty="0">
                <a:solidFill>
                  <a:srgbClr val="00B050"/>
                </a:solidFill>
              </a:rPr>
              <a:t> </a:t>
            </a:r>
            <a:r>
              <a:rPr lang="en-US" sz="1400" dirty="0" err="1" smtClean="0">
                <a:solidFill>
                  <a:srgbClr val="00B050"/>
                </a:solidFill>
              </a:rPr>
              <a:t>oni</a:t>
            </a:r>
            <a:r>
              <a:rPr lang="cs-CZ" sz="1400" dirty="0" smtClean="0">
                <a:solidFill>
                  <a:srgbClr val="00B050"/>
                </a:solidFill>
              </a:rPr>
              <a:t>,</a:t>
            </a:r>
            <a:r>
              <a:rPr lang="en-US" sz="1400" dirty="0" smtClean="0">
                <a:solidFill>
                  <a:srgbClr val="00B050"/>
                </a:solidFill>
              </a:rPr>
              <a:t> </a:t>
            </a:r>
            <a:r>
              <a:rPr lang="en-US" sz="1400" dirty="0">
                <a:solidFill>
                  <a:srgbClr val="00B050"/>
                </a:solidFill>
              </a:rPr>
              <a:t>a aby se </a:t>
            </a:r>
            <a:r>
              <a:rPr lang="en-US" sz="1400" dirty="0" err="1">
                <a:solidFill>
                  <a:srgbClr val="00B050"/>
                </a:solidFill>
              </a:rPr>
              <a:t>nedali</a:t>
            </a:r>
            <a:r>
              <a:rPr lang="en-US" sz="1400" dirty="0">
                <a:solidFill>
                  <a:srgbClr val="00B050"/>
                </a:solidFill>
              </a:rPr>
              <a:t> </a:t>
            </a:r>
            <a:r>
              <a:rPr lang="en-US" sz="1400" dirty="0" err="1">
                <a:solidFill>
                  <a:srgbClr val="00B050"/>
                </a:solidFill>
              </a:rPr>
              <a:t>přemluvit</a:t>
            </a:r>
            <a:r>
              <a:rPr lang="en-US" sz="1400" dirty="0">
                <a:solidFill>
                  <a:srgbClr val="00B050"/>
                </a:solidFill>
              </a:rPr>
              <a:t> </a:t>
            </a:r>
            <a:r>
              <a:rPr lang="en-US" sz="1400" dirty="0" err="1">
                <a:solidFill>
                  <a:srgbClr val="00B050"/>
                </a:solidFill>
              </a:rPr>
              <a:t>rodiči</a:t>
            </a:r>
            <a:r>
              <a:rPr lang="en-US" sz="1400" dirty="0">
                <a:solidFill>
                  <a:srgbClr val="00B050"/>
                </a:solidFill>
              </a:rPr>
              <a:t> k </a:t>
            </a:r>
            <a:r>
              <a:rPr lang="en-US" sz="1400" dirty="0" err="1">
                <a:solidFill>
                  <a:srgbClr val="00B050"/>
                </a:solidFill>
              </a:rPr>
              <a:t>nějaké</a:t>
            </a:r>
            <a:r>
              <a:rPr lang="en-US" sz="1400" dirty="0">
                <a:solidFill>
                  <a:srgbClr val="00B050"/>
                </a:solidFill>
              </a:rPr>
              <a:t> „</a:t>
            </a:r>
            <a:r>
              <a:rPr lang="en-US" sz="1400" dirty="0" err="1">
                <a:solidFill>
                  <a:srgbClr val="00B050"/>
                </a:solidFill>
              </a:rPr>
              <a:t>rozumnější</a:t>
            </a:r>
            <a:r>
              <a:rPr lang="en-US" sz="1400" dirty="0">
                <a:solidFill>
                  <a:srgbClr val="00B050"/>
                </a:solidFill>
              </a:rPr>
              <a:t>“ </a:t>
            </a:r>
            <a:r>
              <a:rPr lang="en-US" sz="1400" dirty="0" err="1" smtClean="0">
                <a:solidFill>
                  <a:srgbClr val="00B050"/>
                </a:solidFill>
              </a:rPr>
              <a:t>alternativě</a:t>
            </a:r>
            <a:r>
              <a:rPr lang="cs-CZ" sz="1400" dirty="0" smtClean="0">
                <a:solidFill>
                  <a:srgbClr val="00B050"/>
                </a:solidFill>
              </a:rPr>
              <a:t>.</a:t>
            </a:r>
            <a:r>
              <a:rPr lang="en-US" sz="1400" dirty="0" smtClean="0"/>
              <a:t> </a:t>
            </a:r>
            <a:r>
              <a:rPr lang="cs-CZ" sz="1400" dirty="0" smtClean="0"/>
              <a:t> </a:t>
            </a:r>
            <a:r>
              <a:rPr lang="en-US" sz="1400" dirty="0" err="1" smtClean="0">
                <a:solidFill>
                  <a:schemeClr val="tx2">
                    <a:lumMod val="60000"/>
                    <a:lumOff val="40000"/>
                  </a:schemeClr>
                </a:solidFill>
              </a:rPr>
              <a:t>Člověk</a:t>
            </a:r>
            <a:r>
              <a:rPr lang="en-US" sz="1400" dirty="0" smtClean="0">
                <a:solidFill>
                  <a:schemeClr val="tx2">
                    <a:lumMod val="60000"/>
                    <a:lumOff val="40000"/>
                  </a:schemeClr>
                </a:solidFill>
              </a:rPr>
              <a:t> </a:t>
            </a:r>
            <a:r>
              <a:rPr lang="en-US" sz="1400" dirty="0" err="1">
                <a:solidFill>
                  <a:schemeClr val="tx2">
                    <a:lumMod val="60000"/>
                    <a:lumOff val="40000"/>
                  </a:schemeClr>
                </a:solidFill>
              </a:rPr>
              <a:t>nikdy</a:t>
            </a:r>
            <a:r>
              <a:rPr lang="en-US" sz="1400" dirty="0">
                <a:solidFill>
                  <a:schemeClr val="tx2">
                    <a:lumMod val="60000"/>
                    <a:lumOff val="40000"/>
                  </a:schemeClr>
                </a:solidFill>
              </a:rPr>
              <a:t> </a:t>
            </a:r>
            <a:r>
              <a:rPr lang="en-US" sz="1400" dirty="0" err="1">
                <a:solidFill>
                  <a:schemeClr val="tx2">
                    <a:lumMod val="60000"/>
                    <a:lumOff val="40000"/>
                  </a:schemeClr>
                </a:solidFill>
              </a:rPr>
              <a:t>nebude</a:t>
            </a:r>
            <a:r>
              <a:rPr lang="en-US" sz="1400" dirty="0">
                <a:solidFill>
                  <a:schemeClr val="tx2">
                    <a:lumMod val="60000"/>
                    <a:lumOff val="40000"/>
                  </a:schemeClr>
                </a:solidFill>
              </a:rPr>
              <a:t> </a:t>
            </a:r>
            <a:r>
              <a:rPr lang="en-US" sz="1400" dirty="0" err="1">
                <a:solidFill>
                  <a:schemeClr val="tx2">
                    <a:lumMod val="60000"/>
                    <a:lumOff val="40000"/>
                  </a:schemeClr>
                </a:solidFill>
              </a:rPr>
              <a:t>šťastný</a:t>
            </a:r>
            <a:r>
              <a:rPr lang="en-US" sz="1400" dirty="0">
                <a:solidFill>
                  <a:schemeClr val="tx2">
                    <a:lumMod val="60000"/>
                    <a:lumOff val="40000"/>
                  </a:schemeClr>
                </a:solidFill>
              </a:rPr>
              <a:t> </a:t>
            </a:r>
            <a:r>
              <a:rPr lang="en-US" sz="1400" dirty="0" err="1">
                <a:solidFill>
                  <a:schemeClr val="tx2">
                    <a:lumMod val="60000"/>
                    <a:lumOff val="40000"/>
                  </a:schemeClr>
                </a:solidFill>
              </a:rPr>
              <a:t>na</a:t>
            </a:r>
            <a:r>
              <a:rPr lang="en-US" sz="1400" dirty="0">
                <a:solidFill>
                  <a:schemeClr val="tx2">
                    <a:lumMod val="60000"/>
                    <a:lumOff val="40000"/>
                  </a:schemeClr>
                </a:solidFill>
              </a:rPr>
              <a:t> </a:t>
            </a:r>
            <a:r>
              <a:rPr lang="en-US" sz="1400" dirty="0" err="1">
                <a:solidFill>
                  <a:schemeClr val="tx2">
                    <a:lumMod val="60000"/>
                    <a:lumOff val="40000"/>
                  </a:schemeClr>
                </a:solidFill>
              </a:rPr>
              <a:t>škole</a:t>
            </a:r>
            <a:r>
              <a:rPr lang="en-US" sz="1400" dirty="0">
                <a:solidFill>
                  <a:schemeClr val="tx2">
                    <a:lumMod val="60000"/>
                    <a:lumOff val="40000"/>
                  </a:schemeClr>
                </a:solidFill>
              </a:rPr>
              <a:t>, </a:t>
            </a:r>
            <a:r>
              <a:rPr lang="en-US" sz="1400" dirty="0" err="1">
                <a:solidFill>
                  <a:schemeClr val="tx2">
                    <a:lumMod val="60000"/>
                    <a:lumOff val="40000"/>
                  </a:schemeClr>
                </a:solidFill>
              </a:rPr>
              <a:t>která</a:t>
            </a:r>
            <a:r>
              <a:rPr lang="en-US" sz="1400" dirty="0">
                <a:solidFill>
                  <a:schemeClr val="tx2">
                    <a:lumMod val="60000"/>
                    <a:lumOff val="40000"/>
                  </a:schemeClr>
                </a:solidFill>
              </a:rPr>
              <a:t> mu  </a:t>
            </a:r>
            <a:r>
              <a:rPr lang="en-US" sz="1400" dirty="0" err="1">
                <a:solidFill>
                  <a:schemeClr val="tx2">
                    <a:lumMod val="60000"/>
                    <a:lumOff val="40000"/>
                  </a:schemeClr>
                </a:solidFill>
              </a:rPr>
              <a:t>osobně</a:t>
            </a:r>
            <a:r>
              <a:rPr lang="en-US" sz="1400" dirty="0">
                <a:solidFill>
                  <a:schemeClr val="tx2">
                    <a:lumMod val="60000"/>
                    <a:lumOff val="40000"/>
                  </a:schemeClr>
                </a:solidFill>
              </a:rPr>
              <a:t> </a:t>
            </a:r>
            <a:r>
              <a:rPr lang="en-US" sz="1400" dirty="0" err="1">
                <a:solidFill>
                  <a:schemeClr val="tx2">
                    <a:lumMod val="60000"/>
                    <a:lumOff val="40000"/>
                  </a:schemeClr>
                </a:solidFill>
              </a:rPr>
              <a:t>nic</a:t>
            </a:r>
            <a:r>
              <a:rPr lang="en-US" sz="1400" dirty="0">
                <a:solidFill>
                  <a:schemeClr val="tx2">
                    <a:lumMod val="60000"/>
                    <a:lumOff val="40000"/>
                  </a:schemeClr>
                </a:solidFill>
              </a:rPr>
              <a:t> </a:t>
            </a:r>
            <a:r>
              <a:rPr lang="en-US" sz="1400" dirty="0" err="1" smtClean="0">
                <a:solidFill>
                  <a:schemeClr val="tx2">
                    <a:lumMod val="60000"/>
                    <a:lumOff val="40000"/>
                  </a:schemeClr>
                </a:solidFill>
              </a:rPr>
              <a:t>neříká</a:t>
            </a:r>
            <a:r>
              <a:rPr lang="cs-CZ" sz="1400" dirty="0" smtClean="0">
                <a:solidFill>
                  <a:schemeClr val="tx2">
                    <a:lumMod val="60000"/>
                    <a:lumOff val="40000"/>
                  </a:schemeClr>
                </a:solidFill>
              </a:rPr>
              <a:t>.</a:t>
            </a:r>
            <a:r>
              <a:rPr lang="en-US" sz="1400" dirty="0" smtClean="0">
                <a:solidFill>
                  <a:schemeClr val="tx2">
                    <a:lumMod val="60000"/>
                    <a:lumOff val="40000"/>
                  </a:schemeClr>
                </a:solidFill>
              </a:rPr>
              <a:t> </a:t>
            </a:r>
            <a:r>
              <a:rPr lang="cs-CZ" sz="1400" dirty="0" smtClean="0">
                <a:solidFill>
                  <a:schemeClr val="tx2">
                    <a:lumMod val="60000"/>
                    <a:lumOff val="40000"/>
                  </a:schemeClr>
                </a:solidFill>
              </a:rPr>
              <a:t>  </a:t>
            </a:r>
            <a:r>
              <a:rPr lang="en-US" sz="1400" dirty="0" err="1" smtClean="0">
                <a:solidFill>
                  <a:srgbClr val="FFC000"/>
                </a:solidFill>
              </a:rPr>
              <a:t>Deváťákům</a:t>
            </a:r>
            <a:r>
              <a:rPr lang="en-US" sz="1400" dirty="0" smtClean="0">
                <a:solidFill>
                  <a:srgbClr val="FFC000"/>
                </a:solidFill>
              </a:rPr>
              <a:t> </a:t>
            </a:r>
            <a:r>
              <a:rPr lang="en-US" sz="1400" dirty="0" err="1">
                <a:solidFill>
                  <a:srgbClr val="FFC000"/>
                </a:solidFill>
              </a:rPr>
              <a:t>bych</a:t>
            </a:r>
            <a:r>
              <a:rPr lang="en-US" sz="1400" dirty="0">
                <a:solidFill>
                  <a:srgbClr val="FFC000"/>
                </a:solidFill>
              </a:rPr>
              <a:t> </a:t>
            </a:r>
            <a:r>
              <a:rPr lang="en-US" sz="1400" dirty="0" err="1">
                <a:solidFill>
                  <a:srgbClr val="FFC000"/>
                </a:solidFill>
              </a:rPr>
              <a:t>vzkázal</a:t>
            </a:r>
            <a:r>
              <a:rPr lang="en-US" sz="1400" dirty="0">
                <a:solidFill>
                  <a:srgbClr val="FFC000"/>
                </a:solidFill>
              </a:rPr>
              <a:t>, aby </a:t>
            </a:r>
            <a:r>
              <a:rPr lang="en-US" sz="1400" dirty="0" err="1">
                <a:solidFill>
                  <a:srgbClr val="FFC000"/>
                </a:solidFill>
              </a:rPr>
              <a:t>si</a:t>
            </a:r>
            <a:r>
              <a:rPr lang="en-US" sz="1400" dirty="0">
                <a:solidFill>
                  <a:srgbClr val="FFC000"/>
                </a:solidFill>
              </a:rPr>
              <a:t> </a:t>
            </a:r>
            <a:r>
              <a:rPr lang="en-US" sz="1400" dirty="0" err="1">
                <a:solidFill>
                  <a:srgbClr val="FFC000"/>
                </a:solidFill>
              </a:rPr>
              <a:t>pečlivě</a:t>
            </a:r>
            <a:r>
              <a:rPr lang="en-US" sz="1400" dirty="0">
                <a:solidFill>
                  <a:srgbClr val="FFC000"/>
                </a:solidFill>
              </a:rPr>
              <a:t> </a:t>
            </a:r>
            <a:r>
              <a:rPr lang="en-US" sz="1400" dirty="0" err="1">
                <a:solidFill>
                  <a:srgbClr val="FFC000"/>
                </a:solidFill>
              </a:rPr>
              <a:t>promysleli</a:t>
            </a:r>
            <a:r>
              <a:rPr lang="en-US" sz="1400" dirty="0">
                <a:solidFill>
                  <a:srgbClr val="FFC000"/>
                </a:solidFill>
              </a:rPr>
              <a:t>, co </a:t>
            </a:r>
            <a:r>
              <a:rPr lang="en-US" sz="1400" dirty="0" err="1">
                <a:solidFill>
                  <a:srgbClr val="FFC000"/>
                </a:solidFill>
              </a:rPr>
              <a:t>chtějí</a:t>
            </a:r>
            <a:r>
              <a:rPr lang="en-US" sz="1400" dirty="0">
                <a:solidFill>
                  <a:srgbClr val="FFC000"/>
                </a:solidFill>
              </a:rPr>
              <a:t> </a:t>
            </a:r>
            <a:r>
              <a:rPr lang="en-US" sz="1400" dirty="0" err="1">
                <a:solidFill>
                  <a:srgbClr val="FFC000"/>
                </a:solidFill>
              </a:rPr>
              <a:t>dělat</a:t>
            </a:r>
            <a:r>
              <a:rPr lang="en-US" sz="1400" dirty="0">
                <a:solidFill>
                  <a:srgbClr val="FFC000"/>
                </a:solidFill>
              </a:rPr>
              <a:t>, aby </a:t>
            </a:r>
            <a:r>
              <a:rPr lang="en-US" sz="1400" dirty="0" err="1">
                <a:solidFill>
                  <a:srgbClr val="FFC000"/>
                </a:solidFill>
              </a:rPr>
              <a:t>nemuseli</a:t>
            </a:r>
            <a:r>
              <a:rPr lang="en-US" sz="1400" dirty="0">
                <a:solidFill>
                  <a:srgbClr val="FFC000"/>
                </a:solidFill>
              </a:rPr>
              <a:t> </a:t>
            </a:r>
            <a:r>
              <a:rPr lang="en-US" sz="1400" dirty="0" err="1">
                <a:solidFill>
                  <a:srgbClr val="FFC000"/>
                </a:solidFill>
              </a:rPr>
              <a:t>zbytečně</a:t>
            </a:r>
            <a:r>
              <a:rPr lang="en-US" sz="1400" dirty="0">
                <a:solidFill>
                  <a:srgbClr val="FFC000"/>
                </a:solidFill>
              </a:rPr>
              <a:t> </a:t>
            </a:r>
            <a:r>
              <a:rPr lang="en-US" sz="1400" dirty="0" err="1" smtClean="0">
                <a:solidFill>
                  <a:srgbClr val="FFC000"/>
                </a:solidFill>
              </a:rPr>
              <a:t>přestupovat</a:t>
            </a:r>
            <a:r>
              <a:rPr lang="cs-CZ" sz="1400" dirty="0" smtClean="0">
                <a:solidFill>
                  <a:srgbClr val="FFC000"/>
                </a:solidFill>
              </a:rPr>
              <a:t>.</a:t>
            </a:r>
            <a:r>
              <a:rPr lang="en-US" sz="1400" dirty="0" smtClean="0"/>
              <a:t> </a:t>
            </a:r>
            <a:r>
              <a:rPr lang="cs-CZ" sz="1400" dirty="0" smtClean="0"/>
              <a:t>  </a:t>
            </a:r>
            <a:r>
              <a:rPr lang="en-US" sz="1400" dirty="0" err="1" smtClean="0">
                <a:solidFill>
                  <a:srgbClr val="FF0000"/>
                </a:solidFill>
              </a:rPr>
              <a:t>Ať</a:t>
            </a:r>
            <a:r>
              <a:rPr lang="en-US" sz="1400" dirty="0" smtClean="0">
                <a:solidFill>
                  <a:srgbClr val="FF0000"/>
                </a:solidFill>
              </a:rPr>
              <a:t> </a:t>
            </a:r>
            <a:r>
              <a:rPr lang="en-US" sz="1400" dirty="0">
                <a:solidFill>
                  <a:srgbClr val="FF0000"/>
                </a:solidFill>
              </a:rPr>
              <a:t>se </a:t>
            </a:r>
            <a:r>
              <a:rPr lang="en-US" sz="1400" dirty="0" err="1">
                <a:solidFill>
                  <a:srgbClr val="FF0000"/>
                </a:solidFill>
              </a:rPr>
              <a:t>rozhodnou</a:t>
            </a:r>
            <a:r>
              <a:rPr lang="en-US" sz="1400" dirty="0">
                <a:solidFill>
                  <a:srgbClr val="FF0000"/>
                </a:solidFill>
              </a:rPr>
              <a:t> </a:t>
            </a:r>
            <a:r>
              <a:rPr lang="en-US" sz="1400" dirty="0" err="1">
                <a:solidFill>
                  <a:srgbClr val="FF0000"/>
                </a:solidFill>
              </a:rPr>
              <a:t>sami</a:t>
            </a:r>
            <a:r>
              <a:rPr lang="en-US" sz="1400" dirty="0">
                <a:solidFill>
                  <a:srgbClr val="FF0000"/>
                </a:solidFill>
              </a:rPr>
              <a:t> a </a:t>
            </a:r>
            <a:r>
              <a:rPr lang="en-US" sz="1400" dirty="0" smtClean="0">
                <a:solidFill>
                  <a:srgbClr val="FF0000"/>
                </a:solidFill>
              </a:rPr>
              <a:t>n</a:t>
            </a:r>
            <a:r>
              <a:rPr lang="cs-CZ" sz="1400" dirty="0">
                <a:solidFill>
                  <a:srgbClr val="FF0000"/>
                </a:solidFill>
              </a:rPr>
              <a:t>e</a:t>
            </a:r>
            <a:r>
              <a:rPr lang="en-US" sz="1400" dirty="0" smtClean="0">
                <a:solidFill>
                  <a:srgbClr val="FF0000"/>
                </a:solidFill>
              </a:rPr>
              <a:t> </a:t>
            </a:r>
            <a:r>
              <a:rPr lang="en-US" sz="1400" dirty="0" err="1">
                <a:solidFill>
                  <a:srgbClr val="FF0000"/>
                </a:solidFill>
              </a:rPr>
              <a:t>někdo</a:t>
            </a:r>
            <a:r>
              <a:rPr lang="en-US" sz="1400" dirty="0">
                <a:solidFill>
                  <a:srgbClr val="FF0000"/>
                </a:solidFill>
              </a:rPr>
              <a:t> </a:t>
            </a:r>
            <a:r>
              <a:rPr lang="en-US" sz="1400" dirty="0" err="1" smtClean="0">
                <a:solidFill>
                  <a:srgbClr val="FF0000"/>
                </a:solidFill>
              </a:rPr>
              <a:t>jiný</a:t>
            </a:r>
            <a:r>
              <a:rPr lang="cs-CZ" sz="1400" dirty="0" smtClean="0">
                <a:solidFill>
                  <a:srgbClr val="FF0000"/>
                </a:solidFill>
              </a:rPr>
              <a:t>.</a:t>
            </a:r>
            <a:r>
              <a:rPr lang="en-US" sz="1400" dirty="0" smtClean="0">
                <a:solidFill>
                  <a:srgbClr val="FF0000"/>
                </a:solidFill>
              </a:rPr>
              <a:t> </a:t>
            </a:r>
            <a:endParaRPr lang="cs-CZ" sz="1400" dirty="0">
              <a:solidFill>
                <a:srgbClr val="FF0000"/>
              </a:solidFill>
            </a:endParaRPr>
          </a:p>
        </p:txBody>
      </p:sp>
    </p:spTree>
    <p:extLst>
      <p:ext uri="{BB962C8B-B14F-4D97-AF65-F5344CB8AC3E}">
        <p14:creationId xmlns:p14="http://schemas.microsoft.com/office/powerpoint/2010/main" val="3371770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rot="21163913">
            <a:off x="407461" y="449195"/>
            <a:ext cx="4990625" cy="924190"/>
          </a:xfrm>
          <a:solidFill>
            <a:schemeClr val="bg1"/>
          </a:solidFill>
        </p:spPr>
        <p:txBody>
          <a:bodyPr/>
          <a:lstStyle/>
          <a:p>
            <a:r>
              <a:rPr lang="cs-CZ" dirty="0" smtClean="0">
                <a:latin typeface="Comic Sans MS" panose="030F0702030302020204" pitchFamily="66" charset="0"/>
              </a:rPr>
              <a:t>Jak to vidí kluci?</a:t>
            </a:r>
            <a:endParaRPr lang="cs-CZ" dirty="0">
              <a:latin typeface="Comic Sans MS" panose="030F0702030302020204" pitchFamily="66" charset="0"/>
            </a:endParaRPr>
          </a:p>
        </p:txBody>
      </p:sp>
      <p:pic>
        <p:nvPicPr>
          <p:cNvPr id="4" name="Obrázek 3" descr="C:\Users\michaela.houdova\Desktop\VELETRH ŠKOLA DĚČÍN 2016\PLAKÁTY - studenti\img09610.tif"/>
          <p:cNvPicPr/>
          <p:nvPr/>
        </p:nvPicPr>
        <p:blipFill rotWithShape="1">
          <a:blip r:embed="rId2" cstate="print">
            <a:extLst>
              <a:ext uri="{28A0092B-C50C-407E-A947-70E740481C1C}">
                <a14:useLocalDpi xmlns:a14="http://schemas.microsoft.com/office/drawing/2010/main" val="0"/>
              </a:ext>
            </a:extLst>
          </a:blip>
          <a:srcRect l="-5184" t="-2239" r="14843" b="5953"/>
          <a:stretch/>
        </p:blipFill>
        <p:spPr bwMode="auto">
          <a:xfrm rot="10800000">
            <a:off x="714997" y="1552657"/>
            <a:ext cx="5101458" cy="31805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824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indent="0">
              <a:buNone/>
            </a:pPr>
            <a:endParaRPr lang="cs-CZ" sz="200" b="1" dirty="0"/>
          </a:p>
          <a:p>
            <a:pPr marL="0" indent="0">
              <a:buNone/>
            </a:pPr>
            <a:r>
              <a:rPr lang="cs-CZ" sz="900" b="1" dirty="0"/>
              <a:t>PROČ SIS VYBRAL PRÁVĚ TUTO ŠKOLU? </a:t>
            </a:r>
            <a:endParaRPr lang="cs-CZ" sz="900" dirty="0"/>
          </a:p>
          <a:p>
            <a:pPr marL="0" indent="0">
              <a:buNone/>
            </a:pPr>
            <a:r>
              <a:rPr lang="cs-CZ" sz="900" i="1" dirty="0" smtClean="0"/>
              <a:t>Po absolvování mám mnoho možností zaměstnání.</a:t>
            </a:r>
            <a:endParaRPr lang="cs-CZ" sz="500" dirty="0"/>
          </a:p>
          <a:p>
            <a:pPr marL="0" indent="0">
              <a:buNone/>
            </a:pPr>
            <a:r>
              <a:rPr lang="cs-CZ" sz="900" b="1" dirty="0"/>
              <a:t>KDO TĚ OVLIVNIL PŘI TVÉM ROZHODOVÁNÍ? </a:t>
            </a:r>
            <a:endParaRPr lang="cs-CZ" sz="900" dirty="0"/>
          </a:p>
          <a:p>
            <a:pPr marL="0" indent="0">
              <a:buNone/>
            </a:pPr>
            <a:r>
              <a:rPr lang="cs-CZ" sz="900" i="1" dirty="0" smtClean="0"/>
              <a:t>Já sám a rodiče.</a:t>
            </a:r>
            <a:endParaRPr lang="cs-CZ" sz="500" dirty="0"/>
          </a:p>
          <a:p>
            <a:pPr marL="0" indent="0">
              <a:buNone/>
            </a:pPr>
            <a:r>
              <a:rPr lang="cs-CZ" sz="900" b="1" dirty="0"/>
              <a:t>SPLŇUJE ZATÍM VYBRANÁ STŘEDNÍ ŠKOLA TVÁ OČEKÁVÁNÍ? </a:t>
            </a:r>
            <a:endParaRPr lang="cs-CZ" sz="900" dirty="0"/>
          </a:p>
          <a:p>
            <a:pPr marL="0" indent="0">
              <a:buNone/>
            </a:pPr>
            <a:r>
              <a:rPr lang="cs-CZ" sz="900" i="1" dirty="0" smtClean="0"/>
              <a:t>Zatím ano.</a:t>
            </a:r>
            <a:endParaRPr lang="cs-CZ" sz="500" dirty="0"/>
          </a:p>
          <a:p>
            <a:pPr marL="0" indent="0">
              <a:buNone/>
            </a:pPr>
            <a:r>
              <a:rPr lang="cs-CZ" sz="900" b="1" dirty="0"/>
              <a:t>PROČ STUDUJEŠ / NESTUDUJEŠ V MÍSTĚ BYDLIŠTĚ? </a:t>
            </a:r>
            <a:endParaRPr lang="cs-CZ" sz="900" dirty="0"/>
          </a:p>
          <a:p>
            <a:pPr marL="0" indent="0">
              <a:buNone/>
            </a:pPr>
            <a:r>
              <a:rPr lang="cs-CZ" sz="900" i="1" dirty="0" smtClean="0"/>
              <a:t>Chtěl jsem na internát.</a:t>
            </a:r>
            <a:endParaRPr lang="cs-CZ" sz="500" dirty="0"/>
          </a:p>
          <a:p>
            <a:pPr marL="0" indent="0">
              <a:buNone/>
            </a:pPr>
            <a:r>
              <a:rPr lang="cs-CZ" sz="900" b="1" dirty="0"/>
              <a:t>JAKÉ ROZDÍLY VNÍMÁŠ MEZI ZÁKLADNÍ A STŘEDNÍ ŠKOLOU? </a:t>
            </a:r>
            <a:endParaRPr lang="cs-CZ" sz="900" dirty="0"/>
          </a:p>
          <a:p>
            <a:pPr marL="0" indent="0">
              <a:buNone/>
            </a:pPr>
            <a:r>
              <a:rPr lang="cs-CZ" sz="900" i="1" dirty="0" smtClean="0"/>
              <a:t>Skoro žádné.</a:t>
            </a:r>
            <a:endParaRPr lang="cs-CZ" sz="500" dirty="0"/>
          </a:p>
          <a:p>
            <a:pPr marL="0" indent="0">
              <a:buNone/>
            </a:pPr>
            <a:r>
              <a:rPr lang="cs-CZ" sz="900" b="1" dirty="0"/>
              <a:t>NAVŠTÍVIL JSI PŘED PŘIJÍMAČKAMA NĚJAKOU STŘEDNÍ ŠKOLU OSOBNĚ? </a:t>
            </a:r>
            <a:endParaRPr lang="cs-CZ" sz="900" dirty="0"/>
          </a:p>
          <a:p>
            <a:pPr marL="0" indent="0">
              <a:buNone/>
            </a:pPr>
            <a:r>
              <a:rPr lang="cs-CZ" sz="900" i="1" dirty="0" smtClean="0"/>
              <a:t>Ne.</a:t>
            </a:r>
            <a:endParaRPr lang="cs-CZ" sz="500" dirty="0"/>
          </a:p>
          <a:p>
            <a:pPr marL="0" indent="0">
              <a:buNone/>
            </a:pPr>
            <a:r>
              <a:rPr lang="cs-CZ" sz="900" b="1" dirty="0"/>
              <a:t>KDE JSI HLEDAL INFORMACE O ŠKOLÁCH? </a:t>
            </a:r>
            <a:endParaRPr lang="cs-CZ" sz="900" dirty="0"/>
          </a:p>
          <a:p>
            <a:pPr marL="0" indent="0">
              <a:buNone/>
            </a:pPr>
            <a:r>
              <a:rPr lang="cs-CZ" sz="900" i="1" dirty="0" smtClean="0"/>
              <a:t>Webové stránky školy, kamarádi, kteří už na škole studovali.</a:t>
            </a:r>
            <a:endParaRPr lang="cs-CZ" sz="500" dirty="0"/>
          </a:p>
          <a:p>
            <a:pPr marL="0" indent="0">
              <a:buNone/>
            </a:pPr>
            <a:r>
              <a:rPr lang="cs-CZ" sz="900" b="1" dirty="0"/>
              <a:t>JAK SES PŘIPRAVOVAL NA PŘIJÍMAČKY? </a:t>
            </a:r>
            <a:endParaRPr lang="cs-CZ" sz="900" dirty="0"/>
          </a:p>
          <a:p>
            <a:pPr marL="0" indent="0">
              <a:buNone/>
            </a:pPr>
            <a:r>
              <a:rPr lang="cs-CZ" sz="900" i="1" dirty="0" smtClean="0"/>
              <a:t>Pomocí pracovních listů, které jsme dostali  ve škole.</a:t>
            </a:r>
            <a:endParaRPr lang="cs-CZ" sz="500" dirty="0"/>
          </a:p>
          <a:p>
            <a:pPr marL="0" indent="0">
              <a:buNone/>
            </a:pPr>
            <a:r>
              <a:rPr lang="cs-CZ" sz="900" b="1" dirty="0"/>
              <a:t>JAK VIDÍŠ TVÉ NOVÉ SPOLUŽÁKY, NOVÉ UČITELE, NOVÉ PROSTŘEDÍ? </a:t>
            </a:r>
            <a:endParaRPr lang="cs-CZ" sz="900" dirty="0"/>
          </a:p>
          <a:p>
            <a:pPr marL="0" indent="0">
              <a:buNone/>
            </a:pPr>
            <a:r>
              <a:rPr lang="cs-CZ" sz="900" i="1" dirty="0" smtClean="0"/>
              <a:t>Nemohu si stěžovat, zatím.</a:t>
            </a:r>
            <a:endParaRPr lang="cs-CZ" sz="500" dirty="0"/>
          </a:p>
          <a:p>
            <a:pPr marL="0" indent="0">
              <a:buNone/>
            </a:pPr>
            <a:r>
              <a:rPr lang="cs-CZ" sz="900" b="1" dirty="0"/>
              <a:t>CO BYS VZKÁZAL DEVÁŤÁKŮM?  </a:t>
            </a:r>
            <a:endParaRPr lang="cs-CZ" sz="900" dirty="0"/>
          </a:p>
          <a:p>
            <a:pPr marL="0" indent="0">
              <a:buNone/>
            </a:pPr>
            <a:r>
              <a:rPr lang="cs-CZ" sz="900" i="1" dirty="0" smtClean="0"/>
              <a:t>Nikdy si nebudete 100% jistí, zda jdete na správnou školu, je to risk.</a:t>
            </a:r>
            <a:endParaRPr lang="cs-CZ" sz="900"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fontAlgn="base">
              <a:buNone/>
            </a:pPr>
            <a:r>
              <a:rPr lang="cs-CZ" b="1" dirty="0"/>
              <a:t>S</a:t>
            </a:r>
            <a:r>
              <a:rPr lang="cs-CZ" b="1" dirty="0" smtClean="0"/>
              <a:t>tudent – maturitní obor</a:t>
            </a:r>
            <a:endParaRPr lang="cs-CZ" dirty="0"/>
          </a:p>
        </p:txBody>
      </p:sp>
    </p:spTree>
    <p:extLst>
      <p:ext uri="{BB962C8B-B14F-4D97-AF65-F5344CB8AC3E}">
        <p14:creationId xmlns:p14="http://schemas.microsoft.com/office/powerpoint/2010/main" val="2555149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6676" y="850281"/>
            <a:ext cx="4886173" cy="4370560"/>
          </a:xfrm>
          <a:solidFill>
            <a:schemeClr val="bg1"/>
          </a:solidFill>
        </p:spPr>
        <p:txBody>
          <a:bodyPr>
            <a:noAutofit/>
          </a:bodyPr>
          <a:lstStyle/>
          <a:p>
            <a:pPr marL="0" lvl="0" indent="0">
              <a:buNone/>
            </a:pPr>
            <a:endParaRPr lang="cs-CZ" sz="200" b="1" dirty="0" smtClean="0">
              <a:solidFill>
                <a:prstClr val="black"/>
              </a:solidFill>
            </a:endParaRPr>
          </a:p>
          <a:p>
            <a:pPr marL="0" lvl="0" indent="0">
              <a:buNone/>
            </a:pPr>
            <a:r>
              <a:rPr lang="cs-CZ" sz="900" b="1" dirty="0" smtClean="0">
                <a:solidFill>
                  <a:prstClr val="black"/>
                </a:solidFill>
              </a:rPr>
              <a:t>PROČ </a:t>
            </a:r>
            <a:r>
              <a:rPr lang="cs-CZ" sz="900" b="1" dirty="0">
                <a:solidFill>
                  <a:prstClr val="black"/>
                </a:solidFill>
              </a:rPr>
              <a:t>SIS VYBRAL PRÁVĚ TUTO ŠKOLU? </a:t>
            </a:r>
            <a:endParaRPr lang="cs-CZ" sz="900" dirty="0">
              <a:solidFill>
                <a:prstClr val="black"/>
              </a:solidFill>
            </a:endParaRPr>
          </a:p>
          <a:p>
            <a:pPr marL="0" lvl="0" indent="0">
              <a:buNone/>
            </a:pPr>
            <a:r>
              <a:rPr lang="cs-CZ" sz="900" i="1" dirty="0" smtClean="0">
                <a:solidFill>
                  <a:prstClr val="black"/>
                </a:solidFill>
              </a:rPr>
              <a:t>Baví mě ten obor.</a:t>
            </a:r>
            <a:endParaRPr lang="cs-CZ" sz="500" dirty="0">
              <a:solidFill>
                <a:prstClr val="black"/>
              </a:solidFill>
            </a:endParaRPr>
          </a:p>
          <a:p>
            <a:pPr marL="0" lvl="0" indent="0">
              <a:buNone/>
            </a:pPr>
            <a:r>
              <a:rPr lang="cs-CZ" sz="900" b="1" dirty="0">
                <a:solidFill>
                  <a:prstClr val="black"/>
                </a:solidFill>
              </a:rPr>
              <a:t>KDO TĚ OVLIVNIL PŘI TVÉM ROZHODOVÁNÍ? </a:t>
            </a:r>
            <a:endParaRPr lang="cs-CZ" sz="900" dirty="0">
              <a:solidFill>
                <a:prstClr val="black"/>
              </a:solidFill>
            </a:endParaRPr>
          </a:p>
          <a:p>
            <a:pPr marL="0" lvl="0" indent="0">
              <a:buNone/>
            </a:pPr>
            <a:r>
              <a:rPr lang="cs-CZ" sz="900" i="1" dirty="0" smtClean="0">
                <a:solidFill>
                  <a:prstClr val="black"/>
                </a:solidFill>
              </a:rPr>
              <a:t>Rodina.</a:t>
            </a:r>
            <a:endParaRPr lang="cs-CZ" sz="500" dirty="0">
              <a:solidFill>
                <a:prstClr val="black"/>
              </a:solidFill>
            </a:endParaRPr>
          </a:p>
          <a:p>
            <a:pPr marL="0" lvl="0" indent="0">
              <a:buNone/>
            </a:pPr>
            <a:r>
              <a:rPr lang="cs-CZ" sz="900" b="1" dirty="0">
                <a:solidFill>
                  <a:prstClr val="black"/>
                </a:solidFill>
              </a:rPr>
              <a:t>SPLŇUJE ZATÍM VYBRANÁ STŘEDNÍ ŠKOLA TVÁ OČEKÁVÁNÍ?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PROČ STUDUJEŠ / NESTUDUJEŠ V MÍSTĚ BYDLIŠTĚ? </a:t>
            </a:r>
            <a:endParaRPr lang="cs-CZ" sz="900" dirty="0">
              <a:solidFill>
                <a:prstClr val="black"/>
              </a:solidFill>
            </a:endParaRPr>
          </a:p>
          <a:p>
            <a:pPr marL="0" lvl="0" indent="0">
              <a:buNone/>
            </a:pPr>
            <a:r>
              <a:rPr lang="cs-CZ" sz="900" i="1" dirty="0" smtClean="0">
                <a:solidFill>
                  <a:prstClr val="black"/>
                </a:solidFill>
              </a:rPr>
              <a:t>Studuji v místě bydliště a protože chci mít něco v životě dokázané a v dnešní době nestačí jen základka.</a:t>
            </a:r>
            <a:endParaRPr lang="cs-CZ" sz="500" dirty="0">
              <a:solidFill>
                <a:prstClr val="black"/>
              </a:solidFill>
            </a:endParaRPr>
          </a:p>
          <a:p>
            <a:pPr marL="0" lvl="0" indent="0">
              <a:buNone/>
            </a:pPr>
            <a:r>
              <a:rPr lang="cs-CZ" sz="900" b="1" dirty="0">
                <a:solidFill>
                  <a:prstClr val="black"/>
                </a:solidFill>
              </a:rPr>
              <a:t>JAKÉ ROZDÍLY VNÍMÁŠ MEZI ZÁKLADNÍ A STŘEDNÍ ŠKOLOU? </a:t>
            </a:r>
            <a:endParaRPr lang="cs-CZ" sz="900" dirty="0">
              <a:solidFill>
                <a:prstClr val="black"/>
              </a:solidFill>
            </a:endParaRPr>
          </a:p>
          <a:p>
            <a:pPr marL="0" lvl="0" indent="0">
              <a:buNone/>
            </a:pPr>
            <a:r>
              <a:rPr lang="cs-CZ" sz="900" i="1" dirty="0" smtClean="0">
                <a:solidFill>
                  <a:prstClr val="black"/>
                </a:solidFill>
              </a:rPr>
              <a:t>Základka tě bere jako malé dítě a moc tě hlídají. Na střední tě berou jako dospělého.</a:t>
            </a:r>
            <a:endParaRPr lang="cs-CZ" sz="500" dirty="0">
              <a:solidFill>
                <a:prstClr val="black"/>
              </a:solidFill>
            </a:endParaRPr>
          </a:p>
          <a:p>
            <a:pPr marL="0" lvl="0" indent="0">
              <a:buNone/>
            </a:pPr>
            <a:r>
              <a:rPr lang="cs-CZ" sz="900" b="1" dirty="0">
                <a:solidFill>
                  <a:prstClr val="black"/>
                </a:solidFill>
              </a:rPr>
              <a:t>NAVŠTÍVIL JSI PŘED PŘIJÍMAČKAMA NĚJAKOU STŘEDNÍ ŠKOLU OSOBNĚ?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KDE JSI HLEDAL INFORMACE O ŠKOLÁCH? </a:t>
            </a:r>
            <a:endParaRPr lang="cs-CZ" sz="900" dirty="0">
              <a:solidFill>
                <a:prstClr val="black"/>
              </a:solidFill>
            </a:endParaRPr>
          </a:p>
          <a:p>
            <a:pPr marL="0" lvl="0" indent="0">
              <a:buNone/>
            </a:pPr>
            <a:r>
              <a:rPr lang="cs-CZ" sz="900" i="1" dirty="0" smtClean="0">
                <a:solidFill>
                  <a:prstClr val="black"/>
                </a:solidFill>
              </a:rPr>
              <a:t>Na výstavě škol a rodina.</a:t>
            </a:r>
            <a:endParaRPr lang="cs-CZ" sz="500" dirty="0">
              <a:solidFill>
                <a:prstClr val="black"/>
              </a:solidFill>
            </a:endParaRPr>
          </a:p>
          <a:p>
            <a:pPr marL="0" lvl="0" indent="0">
              <a:buNone/>
            </a:pPr>
            <a:r>
              <a:rPr lang="cs-CZ" sz="900" b="1" dirty="0">
                <a:solidFill>
                  <a:prstClr val="black"/>
                </a:solidFill>
              </a:rPr>
              <a:t>JAK SES PŘIPRAVOVAL NA PŘIJÍMAČKY? </a:t>
            </a:r>
            <a:endParaRPr lang="cs-CZ" sz="900" dirty="0">
              <a:solidFill>
                <a:prstClr val="black"/>
              </a:solidFill>
            </a:endParaRPr>
          </a:p>
          <a:p>
            <a:pPr marL="0" indent="0">
              <a:buNone/>
            </a:pPr>
            <a:r>
              <a:rPr lang="cs-CZ" sz="900" i="1" dirty="0"/>
              <a:t>Na tento obor nejsou </a:t>
            </a:r>
            <a:r>
              <a:rPr lang="cs-CZ" sz="900" i="1" dirty="0" smtClean="0"/>
              <a:t>přijímačky</a:t>
            </a:r>
            <a:r>
              <a:rPr lang="cs-CZ" sz="900" dirty="0" smtClean="0"/>
              <a:t>.</a:t>
            </a:r>
            <a:endParaRPr lang="cs-CZ" sz="900" dirty="0">
              <a:solidFill>
                <a:prstClr val="black"/>
              </a:solidFill>
            </a:endParaRPr>
          </a:p>
          <a:p>
            <a:pPr marL="0" lvl="0" indent="0">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a:buNone/>
            </a:pPr>
            <a:r>
              <a:rPr lang="cs-CZ" sz="900" i="1" dirty="0" smtClean="0">
                <a:solidFill>
                  <a:prstClr val="black"/>
                </a:solidFill>
              </a:rPr>
              <a:t>Se spolužáky  jsem se poprvé  cítil divně, ale teď je beru jako rodinu.  Mají mě rádi a je to lepší,           než základní škola.</a:t>
            </a:r>
            <a:endParaRPr lang="cs-CZ" sz="500" dirty="0">
              <a:solidFill>
                <a:prstClr val="black"/>
              </a:solidFill>
            </a:endParaRPr>
          </a:p>
          <a:p>
            <a:pPr marL="0" lvl="0" indent="0">
              <a:buNone/>
            </a:pPr>
            <a:r>
              <a:rPr lang="cs-CZ" sz="900" b="1" dirty="0">
                <a:solidFill>
                  <a:prstClr val="black"/>
                </a:solidFill>
              </a:rPr>
              <a:t>CO BYS VZKÁZAL DEVÁŤÁKŮM?  </a:t>
            </a:r>
            <a:endParaRPr lang="cs-CZ" sz="900" dirty="0">
              <a:solidFill>
                <a:prstClr val="black"/>
              </a:solidFill>
            </a:endParaRPr>
          </a:p>
          <a:p>
            <a:pPr marL="0" lvl="0" indent="0">
              <a:buNone/>
            </a:pPr>
            <a:r>
              <a:rPr lang="cs-CZ" sz="900" i="1" dirty="0" smtClean="0">
                <a:solidFill>
                  <a:prstClr val="black"/>
                </a:solidFill>
              </a:rPr>
              <a:t>Učte se, vzdělávejte se, nestačí jen základka.</a:t>
            </a:r>
            <a:endParaRPr lang="cs-CZ" sz="900" dirty="0">
              <a:solidFill>
                <a:prstClr val="black"/>
              </a:solidFill>
            </a:endParaRPr>
          </a:p>
          <a:p>
            <a:pPr marL="0" indent="0">
              <a:buNone/>
            </a:pPr>
            <a:endParaRPr lang="cs-CZ" sz="200" b="1"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 – učební obor</a:t>
            </a:r>
            <a:endParaRPr lang="cs-CZ" dirty="0">
              <a:solidFill>
                <a:prstClr val="black"/>
              </a:solidFill>
            </a:endParaRPr>
          </a:p>
        </p:txBody>
      </p:sp>
    </p:spTree>
    <p:extLst>
      <p:ext uri="{BB962C8B-B14F-4D97-AF65-F5344CB8AC3E}">
        <p14:creationId xmlns:p14="http://schemas.microsoft.com/office/powerpoint/2010/main" val="2555149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lvl="0" indent="0">
              <a:buNone/>
            </a:pPr>
            <a:endParaRPr lang="cs-CZ" sz="200" b="1" dirty="0" smtClean="0">
              <a:solidFill>
                <a:prstClr val="black"/>
              </a:solidFill>
            </a:endParaRPr>
          </a:p>
          <a:p>
            <a:pPr marL="0" lvl="0" indent="0">
              <a:buNone/>
            </a:pPr>
            <a:r>
              <a:rPr lang="cs-CZ" sz="900" b="1" dirty="0" smtClean="0">
                <a:solidFill>
                  <a:prstClr val="black"/>
                </a:solidFill>
              </a:rPr>
              <a:t>PROČ </a:t>
            </a:r>
            <a:r>
              <a:rPr lang="cs-CZ" sz="900" b="1" dirty="0">
                <a:solidFill>
                  <a:prstClr val="black"/>
                </a:solidFill>
              </a:rPr>
              <a:t>SIS VYBRAL PRÁVĚ TUTO ŠKOLU? </a:t>
            </a:r>
            <a:endParaRPr lang="cs-CZ" sz="900" dirty="0">
              <a:solidFill>
                <a:prstClr val="black"/>
              </a:solidFill>
            </a:endParaRPr>
          </a:p>
          <a:p>
            <a:pPr marL="0" lvl="0" indent="0">
              <a:buNone/>
            </a:pPr>
            <a:r>
              <a:rPr lang="cs-CZ" sz="900" i="1" dirty="0" smtClean="0">
                <a:solidFill>
                  <a:prstClr val="black"/>
                </a:solidFill>
              </a:rPr>
              <a:t>Protože chci pracovat v oboru který, vystuduji.</a:t>
            </a:r>
            <a:endParaRPr lang="cs-CZ" sz="500" dirty="0">
              <a:solidFill>
                <a:prstClr val="black"/>
              </a:solidFill>
            </a:endParaRPr>
          </a:p>
          <a:p>
            <a:pPr marL="0" lvl="0" indent="0">
              <a:buNone/>
            </a:pPr>
            <a:r>
              <a:rPr lang="cs-CZ" sz="900" b="1" dirty="0">
                <a:solidFill>
                  <a:prstClr val="black"/>
                </a:solidFill>
              </a:rPr>
              <a:t>KDO TĚ OVLIVNIL PŘI TVÉM ROZHODOVÁNÍ? </a:t>
            </a:r>
            <a:endParaRPr lang="cs-CZ" sz="900" dirty="0">
              <a:solidFill>
                <a:prstClr val="black"/>
              </a:solidFill>
            </a:endParaRPr>
          </a:p>
          <a:p>
            <a:pPr marL="0" lvl="0" indent="0">
              <a:buNone/>
            </a:pPr>
            <a:r>
              <a:rPr lang="cs-CZ" sz="900" i="1" dirty="0" smtClean="0">
                <a:solidFill>
                  <a:prstClr val="black"/>
                </a:solidFill>
              </a:rPr>
              <a:t>Rodina</a:t>
            </a:r>
            <a:r>
              <a:rPr lang="cs-CZ" sz="900" i="1" dirty="0">
                <a:solidFill>
                  <a:prstClr val="black"/>
                </a:solidFill>
              </a:rPr>
              <a:t>.</a:t>
            </a:r>
            <a:endParaRPr lang="cs-CZ" sz="500" dirty="0">
              <a:solidFill>
                <a:prstClr val="black"/>
              </a:solidFill>
            </a:endParaRPr>
          </a:p>
          <a:p>
            <a:pPr marL="0" lvl="0" indent="0">
              <a:buNone/>
            </a:pPr>
            <a:r>
              <a:rPr lang="cs-CZ" sz="900" b="1" dirty="0">
                <a:solidFill>
                  <a:prstClr val="black"/>
                </a:solidFill>
              </a:rPr>
              <a:t>SPLŇUJE ZATÍM VYBRANÁ STŘEDNÍ ŠKOLA TVÁ OČEKÁVÁNÍ?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PROČ STUDUJEŠ / NESTUDUJEŠ V MÍSTĚ BYDLIŠTĚ? </a:t>
            </a:r>
            <a:endParaRPr lang="cs-CZ" sz="900" dirty="0">
              <a:solidFill>
                <a:prstClr val="black"/>
              </a:solidFill>
            </a:endParaRPr>
          </a:p>
          <a:p>
            <a:pPr marL="0" lvl="0" indent="0">
              <a:buNone/>
            </a:pPr>
            <a:r>
              <a:rPr lang="cs-CZ" sz="900" i="1" dirty="0" smtClean="0">
                <a:solidFill>
                  <a:prstClr val="black"/>
                </a:solidFill>
              </a:rPr>
              <a:t>V místě bydliště nemáme střední školu.</a:t>
            </a:r>
            <a:endParaRPr lang="cs-CZ" sz="500" dirty="0">
              <a:solidFill>
                <a:prstClr val="black"/>
              </a:solidFill>
            </a:endParaRPr>
          </a:p>
          <a:p>
            <a:pPr marL="0" lvl="0" indent="0">
              <a:buNone/>
            </a:pPr>
            <a:r>
              <a:rPr lang="cs-CZ" sz="900" b="1" dirty="0">
                <a:solidFill>
                  <a:prstClr val="black"/>
                </a:solidFill>
              </a:rPr>
              <a:t>JAKÉ ROZDÍLY VNÍMÁŠ MEZI ZÁKLADNÍ A STŘEDNÍ ŠKOLOU? </a:t>
            </a:r>
            <a:endParaRPr lang="cs-CZ" sz="900" dirty="0">
              <a:solidFill>
                <a:prstClr val="black"/>
              </a:solidFill>
            </a:endParaRPr>
          </a:p>
          <a:p>
            <a:pPr marL="0" lvl="0" indent="0">
              <a:buNone/>
            </a:pPr>
            <a:r>
              <a:rPr lang="cs-CZ" sz="900" i="1" dirty="0" smtClean="0">
                <a:solidFill>
                  <a:prstClr val="black"/>
                </a:solidFill>
              </a:rPr>
              <a:t>Těžší učivo.</a:t>
            </a:r>
            <a:endParaRPr lang="cs-CZ" sz="500" dirty="0">
              <a:solidFill>
                <a:prstClr val="black"/>
              </a:solidFill>
            </a:endParaRPr>
          </a:p>
          <a:p>
            <a:pPr marL="0" lvl="0" indent="0">
              <a:buNone/>
            </a:pPr>
            <a:r>
              <a:rPr lang="cs-CZ" sz="900" b="1" dirty="0">
                <a:solidFill>
                  <a:prstClr val="black"/>
                </a:solidFill>
              </a:rPr>
              <a:t>NAVŠTÍVIL JSI PŘED PŘIJÍMAČKAMA NĚJAKOU STŘEDNÍ ŠKOLU OSOBNĚ?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KDE JSI HLEDAL INFORMACE O ŠKOLÁCH? </a:t>
            </a:r>
            <a:endParaRPr lang="cs-CZ" sz="900" dirty="0">
              <a:solidFill>
                <a:prstClr val="black"/>
              </a:solidFill>
            </a:endParaRPr>
          </a:p>
          <a:p>
            <a:pPr marL="0" lvl="0" indent="0">
              <a:buNone/>
            </a:pPr>
            <a:r>
              <a:rPr lang="cs-CZ" sz="900" i="1" dirty="0" smtClean="0">
                <a:solidFill>
                  <a:prstClr val="black"/>
                </a:solidFill>
              </a:rPr>
              <a:t>Na internetu.</a:t>
            </a:r>
            <a:endParaRPr lang="cs-CZ" sz="500" dirty="0">
              <a:solidFill>
                <a:prstClr val="black"/>
              </a:solidFill>
            </a:endParaRPr>
          </a:p>
          <a:p>
            <a:pPr marL="0" lvl="0" indent="0">
              <a:buNone/>
            </a:pPr>
            <a:r>
              <a:rPr lang="cs-CZ" sz="900" b="1" dirty="0">
                <a:solidFill>
                  <a:prstClr val="black"/>
                </a:solidFill>
              </a:rPr>
              <a:t>JAK SES PŘIPRAVOVAL NA PŘIJÍMAČKY? </a:t>
            </a:r>
            <a:endParaRPr lang="cs-CZ" sz="900" dirty="0">
              <a:solidFill>
                <a:prstClr val="black"/>
              </a:solidFill>
            </a:endParaRPr>
          </a:p>
          <a:p>
            <a:pPr marL="0" lvl="0" indent="0">
              <a:buNone/>
            </a:pPr>
            <a:r>
              <a:rPr lang="cs-CZ" sz="900" i="1" dirty="0" smtClean="0">
                <a:solidFill>
                  <a:prstClr val="black"/>
                </a:solidFill>
              </a:rPr>
              <a:t>Ve škole jsme měli přípravné hodiny.</a:t>
            </a:r>
            <a:endParaRPr lang="cs-CZ" sz="500" dirty="0">
              <a:solidFill>
                <a:prstClr val="black"/>
              </a:solidFill>
            </a:endParaRPr>
          </a:p>
          <a:p>
            <a:pPr marL="0" lvl="0" indent="0">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a:buNone/>
            </a:pPr>
            <a:r>
              <a:rPr lang="cs-CZ" sz="900" i="1" dirty="0" smtClean="0">
                <a:solidFill>
                  <a:prstClr val="black"/>
                </a:solidFill>
              </a:rPr>
              <a:t>Někteří jsou fajn, někteří ne, záleží, jak si kdo s kým sedne.</a:t>
            </a:r>
            <a:endParaRPr lang="cs-CZ" sz="500" dirty="0">
              <a:solidFill>
                <a:prstClr val="black"/>
              </a:solidFill>
            </a:endParaRPr>
          </a:p>
          <a:p>
            <a:pPr marL="0" lvl="0" indent="0">
              <a:buNone/>
            </a:pPr>
            <a:r>
              <a:rPr lang="cs-CZ" sz="900" b="1" dirty="0">
                <a:solidFill>
                  <a:prstClr val="black"/>
                </a:solidFill>
              </a:rPr>
              <a:t>CO BYS VZKÁZAL DEVÁŤÁKŮM?  </a:t>
            </a:r>
            <a:endParaRPr lang="cs-CZ" sz="900" dirty="0">
              <a:solidFill>
                <a:prstClr val="black"/>
              </a:solidFill>
            </a:endParaRPr>
          </a:p>
          <a:p>
            <a:pPr marL="0" lvl="0" indent="0">
              <a:buNone/>
            </a:pPr>
            <a:r>
              <a:rPr lang="cs-CZ" sz="900" i="1" dirty="0" smtClean="0">
                <a:solidFill>
                  <a:prstClr val="black"/>
                </a:solidFill>
              </a:rPr>
              <a:t>Vyber si lukrativní zaměstnání.</a:t>
            </a:r>
            <a:endParaRPr lang="cs-CZ" sz="900" dirty="0">
              <a:solidFill>
                <a:prstClr val="black"/>
              </a:solidFill>
            </a:endParaRPr>
          </a:p>
          <a:p>
            <a:pPr marL="0" indent="0">
              <a:buNone/>
            </a:pPr>
            <a:endParaRPr lang="cs-CZ" sz="400" b="1"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 – maturitní obor</a:t>
            </a:r>
            <a:endParaRPr lang="cs-CZ" dirty="0">
              <a:solidFill>
                <a:prstClr val="black"/>
              </a:solidFill>
            </a:endParaRPr>
          </a:p>
        </p:txBody>
      </p:sp>
    </p:spTree>
    <p:extLst>
      <p:ext uri="{BB962C8B-B14F-4D97-AF65-F5344CB8AC3E}">
        <p14:creationId xmlns:p14="http://schemas.microsoft.com/office/powerpoint/2010/main" val="255514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lvl="0" indent="0">
              <a:buNone/>
            </a:pPr>
            <a:endParaRPr lang="cs-CZ" sz="200" b="1" dirty="0" smtClean="0">
              <a:solidFill>
                <a:prstClr val="black"/>
              </a:solidFill>
            </a:endParaRPr>
          </a:p>
          <a:p>
            <a:pPr marL="0" lvl="0" indent="0">
              <a:buNone/>
            </a:pPr>
            <a:r>
              <a:rPr lang="cs-CZ" sz="900" b="1" dirty="0" smtClean="0">
                <a:solidFill>
                  <a:prstClr val="black"/>
                </a:solidFill>
              </a:rPr>
              <a:t>PROČ </a:t>
            </a:r>
            <a:r>
              <a:rPr lang="cs-CZ" sz="900" b="1" dirty="0">
                <a:solidFill>
                  <a:prstClr val="black"/>
                </a:solidFill>
              </a:rPr>
              <a:t>SIS VYBRAL PRÁVĚ TUTO ŠKOLU? </a:t>
            </a:r>
            <a:endParaRPr lang="cs-CZ" sz="900" dirty="0">
              <a:solidFill>
                <a:prstClr val="black"/>
              </a:solidFill>
            </a:endParaRPr>
          </a:p>
          <a:p>
            <a:pPr marL="0" lvl="0" indent="0">
              <a:buNone/>
            </a:pPr>
            <a:r>
              <a:rPr lang="cs-CZ" sz="900" i="1" dirty="0" smtClean="0">
                <a:solidFill>
                  <a:prstClr val="black"/>
                </a:solidFill>
              </a:rPr>
              <a:t>Protože mě baví řemeslo a baví mě něco opravovat, nebo vyrábět.</a:t>
            </a:r>
            <a:endParaRPr lang="cs-CZ" sz="500" dirty="0">
              <a:solidFill>
                <a:prstClr val="black"/>
              </a:solidFill>
            </a:endParaRPr>
          </a:p>
          <a:p>
            <a:pPr marL="0" lvl="0" indent="0">
              <a:buNone/>
            </a:pPr>
            <a:r>
              <a:rPr lang="cs-CZ" sz="900" b="1" dirty="0">
                <a:solidFill>
                  <a:prstClr val="black"/>
                </a:solidFill>
              </a:rPr>
              <a:t>KDO TĚ OVLIVNIL PŘI TVÉM ROZHODOVÁNÍ? </a:t>
            </a:r>
            <a:endParaRPr lang="cs-CZ" sz="900" dirty="0">
              <a:solidFill>
                <a:prstClr val="black"/>
              </a:solidFill>
            </a:endParaRPr>
          </a:p>
          <a:p>
            <a:pPr marL="0" lvl="0" indent="0">
              <a:buNone/>
            </a:pPr>
            <a:r>
              <a:rPr lang="cs-CZ" sz="900" i="1" dirty="0" smtClean="0">
                <a:solidFill>
                  <a:prstClr val="black"/>
                </a:solidFill>
              </a:rPr>
              <a:t>Rodiče.</a:t>
            </a:r>
            <a:endParaRPr lang="cs-CZ" sz="500" dirty="0">
              <a:solidFill>
                <a:prstClr val="black"/>
              </a:solidFill>
            </a:endParaRPr>
          </a:p>
          <a:p>
            <a:pPr marL="0" lvl="0" indent="0">
              <a:buNone/>
            </a:pPr>
            <a:r>
              <a:rPr lang="cs-CZ" sz="900" b="1" dirty="0">
                <a:solidFill>
                  <a:prstClr val="black"/>
                </a:solidFill>
              </a:rPr>
              <a:t>SPLŇUJE ZATÍM VYBRANÁ STŘEDNÍ ŠKOLA TVÁ OČEKÁVÁNÍ?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PROČ STUDUJEŠ / NESTUDUJEŠ V MÍSTĚ BYDLIŠTĚ? </a:t>
            </a:r>
            <a:endParaRPr lang="cs-CZ" sz="900" dirty="0">
              <a:solidFill>
                <a:prstClr val="black"/>
              </a:solidFill>
            </a:endParaRPr>
          </a:p>
          <a:p>
            <a:pPr marL="0" lvl="0" indent="0">
              <a:buNone/>
            </a:pPr>
            <a:r>
              <a:rPr lang="cs-CZ" sz="900" i="1" dirty="0" smtClean="0">
                <a:solidFill>
                  <a:prstClr val="black"/>
                </a:solidFill>
              </a:rPr>
              <a:t>U nás není střední škola.</a:t>
            </a:r>
            <a:endParaRPr lang="cs-CZ" sz="500" dirty="0">
              <a:solidFill>
                <a:prstClr val="black"/>
              </a:solidFill>
            </a:endParaRPr>
          </a:p>
          <a:p>
            <a:pPr marL="0" lvl="0" indent="0">
              <a:buNone/>
            </a:pPr>
            <a:r>
              <a:rPr lang="cs-CZ" sz="900" b="1" dirty="0">
                <a:solidFill>
                  <a:prstClr val="black"/>
                </a:solidFill>
              </a:rPr>
              <a:t>JAKÉ ROZDÍLY VNÍMÁŠ MEZI ZÁKLADNÍ A STŘEDNÍ ŠKOLOU? </a:t>
            </a:r>
            <a:endParaRPr lang="cs-CZ" sz="900" dirty="0">
              <a:solidFill>
                <a:prstClr val="black"/>
              </a:solidFill>
            </a:endParaRPr>
          </a:p>
          <a:p>
            <a:pPr marL="0" lvl="0" indent="0">
              <a:buNone/>
            </a:pPr>
            <a:r>
              <a:rPr lang="cs-CZ" sz="900" i="1" dirty="0" smtClean="0">
                <a:solidFill>
                  <a:prstClr val="black"/>
                </a:solidFill>
              </a:rPr>
              <a:t>Střední je pro mě lepší, dělám to co mě baví, ne se jen pořád učit věci , které nevyužiješ.</a:t>
            </a:r>
            <a:endParaRPr lang="cs-CZ" sz="500" dirty="0">
              <a:solidFill>
                <a:prstClr val="black"/>
              </a:solidFill>
            </a:endParaRPr>
          </a:p>
          <a:p>
            <a:pPr marL="0" lvl="0" indent="0">
              <a:buNone/>
            </a:pPr>
            <a:r>
              <a:rPr lang="cs-CZ" sz="900" b="1" dirty="0">
                <a:solidFill>
                  <a:prstClr val="black"/>
                </a:solidFill>
              </a:rPr>
              <a:t>NAVŠTÍVIL JSI PŘED PŘIJÍMAČKAMA NĚJAKOU STŘEDNÍ ŠKOLU OSOBNĚ?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KDE JSI HLEDAL INFORMACE O ŠKOLÁCH? </a:t>
            </a:r>
            <a:endParaRPr lang="cs-CZ" sz="900" dirty="0">
              <a:solidFill>
                <a:prstClr val="black"/>
              </a:solidFill>
            </a:endParaRPr>
          </a:p>
          <a:p>
            <a:pPr marL="0" lvl="0" indent="0">
              <a:buNone/>
            </a:pPr>
            <a:r>
              <a:rPr lang="cs-CZ" sz="900" i="1" dirty="0" smtClean="0">
                <a:solidFill>
                  <a:prstClr val="black"/>
                </a:solidFill>
              </a:rPr>
              <a:t>Na internetu.</a:t>
            </a:r>
            <a:endParaRPr lang="cs-CZ" sz="500" dirty="0">
              <a:solidFill>
                <a:prstClr val="black"/>
              </a:solidFill>
            </a:endParaRPr>
          </a:p>
          <a:p>
            <a:pPr marL="0" lvl="0" indent="0">
              <a:buNone/>
            </a:pPr>
            <a:r>
              <a:rPr lang="cs-CZ" sz="900" b="1" dirty="0">
                <a:solidFill>
                  <a:prstClr val="black"/>
                </a:solidFill>
              </a:rPr>
              <a:t>JAK SES PŘIPRAVOVAL NA PŘIJÍMAČKY? </a:t>
            </a:r>
            <a:endParaRPr lang="cs-CZ" sz="900" dirty="0">
              <a:solidFill>
                <a:prstClr val="black"/>
              </a:solidFill>
            </a:endParaRPr>
          </a:p>
          <a:p>
            <a:pPr marL="0" indent="0">
              <a:buNone/>
            </a:pPr>
            <a:r>
              <a:rPr lang="cs-CZ" sz="900" i="1" dirty="0"/>
              <a:t>Na tento obor nejsou </a:t>
            </a:r>
            <a:r>
              <a:rPr lang="cs-CZ" sz="900" i="1" dirty="0" smtClean="0"/>
              <a:t>přijímačky.</a:t>
            </a:r>
            <a:endParaRPr lang="cs-CZ" sz="900" dirty="0">
              <a:solidFill>
                <a:prstClr val="black"/>
              </a:solidFill>
            </a:endParaRPr>
          </a:p>
          <a:p>
            <a:pPr marL="0" lvl="0" indent="0">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a:buNone/>
            </a:pPr>
            <a:r>
              <a:rPr lang="cs-CZ" sz="900" i="1" dirty="0" smtClean="0">
                <a:solidFill>
                  <a:prstClr val="black"/>
                </a:solidFill>
              </a:rPr>
              <a:t>Někteří jsou fajn a s některýma se nedá bavit, učitelé jsou v pohodě.</a:t>
            </a:r>
            <a:endParaRPr lang="cs-CZ" sz="500" dirty="0">
              <a:solidFill>
                <a:prstClr val="black"/>
              </a:solidFill>
            </a:endParaRPr>
          </a:p>
          <a:p>
            <a:pPr marL="0" lvl="0" indent="0">
              <a:buNone/>
            </a:pPr>
            <a:r>
              <a:rPr lang="cs-CZ" sz="900" b="1" dirty="0">
                <a:solidFill>
                  <a:prstClr val="black"/>
                </a:solidFill>
              </a:rPr>
              <a:t>CO BYS VZKÁZAL DEVÁŤÁKŮM?  </a:t>
            </a:r>
            <a:endParaRPr lang="cs-CZ" sz="900" dirty="0">
              <a:solidFill>
                <a:prstClr val="black"/>
              </a:solidFill>
            </a:endParaRPr>
          </a:p>
          <a:p>
            <a:pPr marL="0" lvl="0" indent="0">
              <a:buNone/>
            </a:pPr>
            <a:r>
              <a:rPr lang="cs-CZ" sz="900" i="1" dirty="0" smtClean="0">
                <a:solidFill>
                  <a:prstClr val="black"/>
                </a:solidFill>
              </a:rPr>
              <a:t>Ať si vyberou správně a nenechat si to od nikoho rozmluvit. Ať dělají to, co je baví. A když neví co,         tak ať to zkusí.</a:t>
            </a:r>
            <a:endParaRPr lang="cs-CZ" sz="900" dirty="0">
              <a:solidFill>
                <a:prstClr val="black"/>
              </a:solidFill>
            </a:endParaRPr>
          </a:p>
          <a:p>
            <a:pPr marL="0" indent="0">
              <a:buNone/>
            </a:pPr>
            <a:endParaRPr lang="cs-CZ" sz="200" b="1"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 – učební obor</a:t>
            </a:r>
            <a:endParaRPr lang="cs-CZ" dirty="0">
              <a:solidFill>
                <a:prstClr val="black"/>
              </a:solidFill>
            </a:endParaRPr>
          </a:p>
        </p:txBody>
      </p:sp>
    </p:spTree>
    <p:extLst>
      <p:ext uri="{BB962C8B-B14F-4D97-AF65-F5344CB8AC3E}">
        <p14:creationId xmlns:p14="http://schemas.microsoft.com/office/powerpoint/2010/main" val="385956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lvl="0" indent="0">
              <a:buNone/>
            </a:pPr>
            <a:endParaRPr lang="cs-CZ" sz="200" b="1" dirty="0" smtClean="0">
              <a:solidFill>
                <a:prstClr val="black"/>
              </a:solidFill>
            </a:endParaRPr>
          </a:p>
          <a:p>
            <a:pPr marL="0" lvl="0" indent="0">
              <a:buNone/>
            </a:pPr>
            <a:r>
              <a:rPr lang="cs-CZ" sz="900" b="1" dirty="0" smtClean="0">
                <a:solidFill>
                  <a:prstClr val="black"/>
                </a:solidFill>
              </a:rPr>
              <a:t>PROČ </a:t>
            </a:r>
            <a:r>
              <a:rPr lang="cs-CZ" sz="900" b="1" dirty="0">
                <a:solidFill>
                  <a:prstClr val="black"/>
                </a:solidFill>
              </a:rPr>
              <a:t>SIS VYBRAL PRÁVĚ TUTO ŠKOLU? </a:t>
            </a:r>
            <a:endParaRPr lang="cs-CZ" sz="900" dirty="0">
              <a:solidFill>
                <a:prstClr val="black"/>
              </a:solidFill>
            </a:endParaRPr>
          </a:p>
          <a:p>
            <a:pPr marL="0" lvl="0" indent="0">
              <a:buNone/>
            </a:pPr>
            <a:r>
              <a:rPr lang="cs-CZ" sz="900" i="1" dirty="0" smtClean="0">
                <a:solidFill>
                  <a:prstClr val="black"/>
                </a:solidFill>
              </a:rPr>
              <a:t>Líbila se mi prezentace školy na různých akcích.</a:t>
            </a:r>
            <a:endParaRPr lang="cs-CZ" sz="500" dirty="0">
              <a:solidFill>
                <a:prstClr val="black"/>
              </a:solidFill>
            </a:endParaRPr>
          </a:p>
          <a:p>
            <a:pPr marL="0" lvl="0" indent="0">
              <a:buNone/>
            </a:pPr>
            <a:r>
              <a:rPr lang="cs-CZ" sz="900" b="1" dirty="0">
                <a:solidFill>
                  <a:prstClr val="black"/>
                </a:solidFill>
              </a:rPr>
              <a:t>KDO TĚ OVLIVNIL PŘI TVÉM ROZHODOVÁNÍ? </a:t>
            </a:r>
            <a:endParaRPr lang="cs-CZ" sz="900" dirty="0">
              <a:solidFill>
                <a:prstClr val="black"/>
              </a:solidFill>
            </a:endParaRPr>
          </a:p>
          <a:p>
            <a:pPr marL="0" lvl="0" indent="0">
              <a:buNone/>
            </a:pPr>
            <a:r>
              <a:rPr lang="cs-CZ" sz="900" i="1" dirty="0" smtClean="0">
                <a:solidFill>
                  <a:prstClr val="black"/>
                </a:solidFill>
              </a:rPr>
              <a:t>Rodina.</a:t>
            </a:r>
            <a:endParaRPr lang="cs-CZ" sz="500" dirty="0">
              <a:solidFill>
                <a:prstClr val="black"/>
              </a:solidFill>
            </a:endParaRPr>
          </a:p>
          <a:p>
            <a:pPr marL="0" lvl="0" indent="0">
              <a:buNone/>
            </a:pPr>
            <a:r>
              <a:rPr lang="cs-CZ" sz="900" b="1" dirty="0">
                <a:solidFill>
                  <a:prstClr val="black"/>
                </a:solidFill>
              </a:rPr>
              <a:t>SPLŇUJE ZATÍM VYBRANÁ STŘEDNÍ ŠKOLA TVÁ OČEKÁVÁNÍ? </a:t>
            </a:r>
            <a:endParaRPr lang="cs-CZ" sz="900" dirty="0">
              <a:solidFill>
                <a:prstClr val="black"/>
              </a:solidFill>
            </a:endParaRPr>
          </a:p>
          <a:p>
            <a:pPr marL="0" lvl="0" indent="0">
              <a:buNone/>
            </a:pPr>
            <a:r>
              <a:rPr lang="cs-CZ" sz="900" i="1" dirty="0" smtClean="0">
                <a:solidFill>
                  <a:prstClr val="black"/>
                </a:solidFill>
              </a:rPr>
              <a:t>Ano.</a:t>
            </a:r>
            <a:endParaRPr lang="cs-CZ" sz="500" dirty="0">
              <a:solidFill>
                <a:prstClr val="black"/>
              </a:solidFill>
            </a:endParaRPr>
          </a:p>
          <a:p>
            <a:pPr marL="0" lvl="0" indent="0">
              <a:buNone/>
            </a:pPr>
            <a:r>
              <a:rPr lang="cs-CZ" sz="900" b="1" dirty="0">
                <a:solidFill>
                  <a:prstClr val="black"/>
                </a:solidFill>
              </a:rPr>
              <a:t>PROČ STUDUJEŠ / NESTUDUJEŠ V MÍSTĚ BYDLIŠTĚ? </a:t>
            </a:r>
            <a:endParaRPr lang="cs-CZ" sz="900" dirty="0">
              <a:solidFill>
                <a:prstClr val="black"/>
              </a:solidFill>
            </a:endParaRPr>
          </a:p>
          <a:p>
            <a:pPr marL="0" lvl="0" indent="0">
              <a:buNone/>
            </a:pPr>
            <a:r>
              <a:rPr lang="cs-CZ" sz="900" i="1" dirty="0">
                <a:solidFill>
                  <a:prstClr val="black"/>
                </a:solidFill>
              </a:rPr>
              <a:t> </a:t>
            </a:r>
            <a:r>
              <a:rPr lang="cs-CZ" sz="900" i="1" dirty="0" smtClean="0">
                <a:solidFill>
                  <a:prstClr val="black"/>
                </a:solidFill>
              </a:rPr>
              <a:t>Nestuduji v místě bydliště nemáme u nás žádnou střední školu.</a:t>
            </a:r>
            <a:endParaRPr lang="cs-CZ" sz="500" dirty="0">
              <a:solidFill>
                <a:prstClr val="black"/>
              </a:solidFill>
            </a:endParaRPr>
          </a:p>
          <a:p>
            <a:pPr marL="0" lvl="0" indent="0">
              <a:buNone/>
            </a:pPr>
            <a:r>
              <a:rPr lang="cs-CZ" sz="900" b="1" dirty="0">
                <a:solidFill>
                  <a:prstClr val="black"/>
                </a:solidFill>
              </a:rPr>
              <a:t>JAKÉ ROZDÍLY VNÍMÁŠ MEZI ZÁKLADNÍ A STŘEDNÍ ŠKOLOU? </a:t>
            </a:r>
            <a:endParaRPr lang="cs-CZ" sz="900" dirty="0">
              <a:solidFill>
                <a:prstClr val="black"/>
              </a:solidFill>
            </a:endParaRPr>
          </a:p>
          <a:p>
            <a:pPr marL="0" lvl="0" indent="0">
              <a:buNone/>
            </a:pPr>
            <a:r>
              <a:rPr lang="cs-CZ" sz="900" i="1" dirty="0" smtClean="0">
                <a:solidFill>
                  <a:prstClr val="black"/>
                </a:solidFill>
              </a:rPr>
              <a:t>Více hodin, těžší látka, hezčí holky.</a:t>
            </a:r>
            <a:endParaRPr lang="cs-CZ" sz="500" dirty="0">
              <a:solidFill>
                <a:prstClr val="black"/>
              </a:solidFill>
            </a:endParaRPr>
          </a:p>
          <a:p>
            <a:pPr marL="0" lvl="0" indent="0">
              <a:buNone/>
            </a:pPr>
            <a:r>
              <a:rPr lang="cs-CZ" sz="900" b="1" dirty="0">
                <a:solidFill>
                  <a:prstClr val="black"/>
                </a:solidFill>
              </a:rPr>
              <a:t>NAVŠTÍVIL JSI PŘED PŘIJÍMAČKAMA NĚJAKOU STŘEDNÍ ŠKOLU OSOBNĚ? </a:t>
            </a:r>
            <a:endParaRPr lang="cs-CZ" sz="900" dirty="0">
              <a:solidFill>
                <a:prstClr val="black"/>
              </a:solidFill>
            </a:endParaRPr>
          </a:p>
          <a:p>
            <a:pPr marL="0" lvl="0" indent="0">
              <a:buNone/>
            </a:pPr>
            <a:r>
              <a:rPr lang="cs-CZ" sz="900" i="1" dirty="0" smtClean="0">
                <a:solidFill>
                  <a:prstClr val="black"/>
                </a:solidFill>
              </a:rPr>
              <a:t>Ano, právě tu, na které studuji.</a:t>
            </a:r>
            <a:endParaRPr lang="cs-CZ" sz="500" dirty="0">
              <a:solidFill>
                <a:prstClr val="black"/>
              </a:solidFill>
            </a:endParaRPr>
          </a:p>
          <a:p>
            <a:pPr marL="0" lvl="0" indent="0">
              <a:buNone/>
            </a:pPr>
            <a:r>
              <a:rPr lang="cs-CZ" sz="900" b="1" dirty="0">
                <a:solidFill>
                  <a:prstClr val="black"/>
                </a:solidFill>
              </a:rPr>
              <a:t>KDE JSI HLEDAL INFORMACE O ŠKOLÁCH? </a:t>
            </a:r>
            <a:endParaRPr lang="cs-CZ" sz="900" dirty="0">
              <a:solidFill>
                <a:prstClr val="black"/>
              </a:solidFill>
            </a:endParaRPr>
          </a:p>
          <a:p>
            <a:pPr marL="0" lvl="0" indent="0">
              <a:buNone/>
            </a:pPr>
            <a:r>
              <a:rPr lang="cs-CZ" sz="900" i="1" dirty="0" smtClean="0">
                <a:solidFill>
                  <a:prstClr val="black"/>
                </a:solidFill>
              </a:rPr>
              <a:t>Internet, Atlas školství.</a:t>
            </a:r>
            <a:endParaRPr lang="cs-CZ" sz="500" dirty="0">
              <a:solidFill>
                <a:prstClr val="black"/>
              </a:solidFill>
            </a:endParaRPr>
          </a:p>
          <a:p>
            <a:pPr marL="0" lvl="0" indent="0">
              <a:buNone/>
            </a:pPr>
            <a:r>
              <a:rPr lang="cs-CZ" sz="900" b="1" dirty="0">
                <a:solidFill>
                  <a:prstClr val="black"/>
                </a:solidFill>
              </a:rPr>
              <a:t>JAK SES PŘIPRAVOVAL NA PŘIJÍMAČKY? </a:t>
            </a:r>
            <a:endParaRPr lang="cs-CZ" sz="900" dirty="0">
              <a:solidFill>
                <a:prstClr val="black"/>
              </a:solidFill>
            </a:endParaRPr>
          </a:p>
          <a:p>
            <a:pPr marL="0" lvl="0" indent="0">
              <a:buNone/>
            </a:pPr>
            <a:r>
              <a:rPr lang="cs-CZ" sz="900" i="1" dirty="0" smtClean="0">
                <a:solidFill>
                  <a:prstClr val="black"/>
                </a:solidFill>
              </a:rPr>
              <a:t>Ve škole jsme měli dobrovolné přípravy na přijímačky.</a:t>
            </a:r>
            <a:endParaRPr lang="cs-CZ" sz="500" dirty="0">
              <a:solidFill>
                <a:prstClr val="black"/>
              </a:solidFill>
            </a:endParaRPr>
          </a:p>
          <a:p>
            <a:pPr marL="0" lvl="0" indent="0">
              <a:buNone/>
            </a:pPr>
            <a:r>
              <a:rPr lang="cs-CZ" sz="900" b="1" dirty="0">
                <a:solidFill>
                  <a:prstClr val="black"/>
                </a:solidFill>
              </a:rPr>
              <a:t>JAK VIDÍŠ TVÉ NOVÉ SPOLUŽÁKY, NOVÉ UČITELE, NOVÉ PROSTŘEDÍ? </a:t>
            </a:r>
            <a:endParaRPr lang="cs-CZ" sz="900" dirty="0">
              <a:solidFill>
                <a:prstClr val="black"/>
              </a:solidFill>
            </a:endParaRPr>
          </a:p>
          <a:p>
            <a:pPr marL="0" lvl="0" indent="0">
              <a:buNone/>
            </a:pPr>
            <a:r>
              <a:rPr lang="cs-CZ" sz="900" i="1" dirty="0" smtClean="0">
                <a:solidFill>
                  <a:prstClr val="black"/>
                </a:solidFill>
              </a:rPr>
              <a:t>Spolužáci jsou fajn, učitelé taky.</a:t>
            </a:r>
            <a:endParaRPr lang="cs-CZ" sz="500" dirty="0">
              <a:solidFill>
                <a:prstClr val="black"/>
              </a:solidFill>
            </a:endParaRPr>
          </a:p>
          <a:p>
            <a:pPr marL="0" lvl="0" indent="0">
              <a:buNone/>
            </a:pPr>
            <a:r>
              <a:rPr lang="cs-CZ" sz="900" b="1" dirty="0">
                <a:solidFill>
                  <a:prstClr val="black"/>
                </a:solidFill>
              </a:rPr>
              <a:t>CO BYS VZKÁZAL DEVÁŤÁKŮM?  </a:t>
            </a:r>
            <a:endParaRPr lang="cs-CZ" sz="900" dirty="0">
              <a:solidFill>
                <a:prstClr val="black"/>
              </a:solidFill>
            </a:endParaRPr>
          </a:p>
          <a:p>
            <a:pPr marL="0" lvl="0" indent="0">
              <a:buNone/>
            </a:pPr>
            <a:r>
              <a:rPr lang="cs-CZ" sz="900" i="1" dirty="0" smtClean="0">
                <a:solidFill>
                  <a:prstClr val="black"/>
                </a:solidFill>
              </a:rPr>
              <a:t>Vyberte si to, za čím si jdete a  co vás baví, protože je to vaše budoucnost.</a:t>
            </a:r>
            <a:endParaRPr lang="cs-CZ" sz="900" dirty="0">
              <a:solidFill>
                <a:prstClr val="black"/>
              </a:solidFill>
            </a:endParaRPr>
          </a:p>
          <a:p>
            <a:pPr marL="0" indent="0">
              <a:buNone/>
            </a:pPr>
            <a:endParaRPr lang="cs-CZ" sz="100" b="1" dirty="0"/>
          </a:p>
        </p:txBody>
      </p:sp>
      <p:sp>
        <p:nvSpPr>
          <p:cNvPr id="7" name="Zástupný symbol pro obsah 2"/>
          <p:cNvSpPr txBox="1">
            <a:spLocks/>
          </p:cNvSpPr>
          <p:nvPr/>
        </p:nvSpPr>
        <p:spPr>
          <a:xfrm>
            <a:off x="0"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Font typeface="Arial" panose="020B0604020202020204" pitchFamily="34" charset="0"/>
              <a:buNone/>
            </a:pPr>
            <a:r>
              <a:rPr lang="cs-CZ" b="1" dirty="0">
                <a:solidFill>
                  <a:prstClr val="black"/>
                </a:solidFill>
              </a:rPr>
              <a:t>S</a:t>
            </a:r>
            <a:r>
              <a:rPr lang="cs-CZ" b="1" dirty="0" smtClean="0">
                <a:solidFill>
                  <a:prstClr val="black"/>
                </a:solidFill>
              </a:rPr>
              <a:t>tudent – maturitní obor</a:t>
            </a:r>
            <a:endParaRPr lang="cs-CZ" dirty="0">
              <a:solidFill>
                <a:prstClr val="black"/>
              </a:solidFill>
            </a:endParaRPr>
          </a:p>
        </p:txBody>
      </p:sp>
    </p:spTree>
    <p:extLst>
      <p:ext uri="{BB962C8B-B14F-4D97-AF65-F5344CB8AC3E}">
        <p14:creationId xmlns:p14="http://schemas.microsoft.com/office/powerpoint/2010/main" val="373730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indent="0">
              <a:buNone/>
            </a:pPr>
            <a:endParaRPr lang="cs-CZ" sz="200" b="1" dirty="0" smtClean="0"/>
          </a:p>
          <a:p>
            <a:pPr marL="0" indent="0">
              <a:buNone/>
            </a:pPr>
            <a:r>
              <a:rPr lang="cs-CZ" sz="900" b="1" dirty="0" smtClean="0"/>
              <a:t>PROČ </a:t>
            </a:r>
            <a:r>
              <a:rPr lang="cs-CZ" sz="900" b="1" dirty="0"/>
              <a:t>SIS VYBRAL PRÁVĚ TUTO ŠKOLU? </a:t>
            </a:r>
            <a:endParaRPr lang="cs-CZ" sz="900" dirty="0"/>
          </a:p>
          <a:p>
            <a:pPr marL="0" indent="0">
              <a:buNone/>
            </a:pPr>
            <a:r>
              <a:rPr lang="cs-CZ" sz="900" i="1" dirty="0" smtClean="0"/>
              <a:t>Mám sny, které mi tato škola může splnit.</a:t>
            </a:r>
            <a:endParaRPr lang="cs-CZ" sz="500" dirty="0"/>
          </a:p>
          <a:p>
            <a:pPr marL="0" indent="0">
              <a:buNone/>
            </a:pPr>
            <a:r>
              <a:rPr lang="cs-CZ" sz="900" b="1" dirty="0"/>
              <a:t>KDO TĚ OVLIVNIL PŘI TVÉM ROZHODOVÁNÍ? </a:t>
            </a:r>
            <a:endParaRPr lang="cs-CZ" sz="900" dirty="0"/>
          </a:p>
          <a:p>
            <a:pPr marL="0" indent="0">
              <a:buNone/>
            </a:pPr>
            <a:r>
              <a:rPr lang="cs-CZ" sz="900" i="1" dirty="0" smtClean="0"/>
              <a:t>Jeden z mých přátel.</a:t>
            </a:r>
            <a:endParaRPr lang="cs-CZ" sz="500" dirty="0"/>
          </a:p>
          <a:p>
            <a:pPr marL="0" indent="0">
              <a:buNone/>
            </a:pPr>
            <a:r>
              <a:rPr lang="cs-CZ" sz="900" b="1" dirty="0"/>
              <a:t>SPLŇUJE ZATÍM VYBRANÁ STŘEDNÍ ŠKOLA TVÁ OČEKÁVÁNÍ? </a:t>
            </a:r>
            <a:endParaRPr lang="cs-CZ" sz="900" dirty="0"/>
          </a:p>
          <a:p>
            <a:pPr marL="0" indent="0">
              <a:buNone/>
            </a:pPr>
            <a:r>
              <a:rPr lang="cs-CZ" sz="900" i="1" dirty="0" smtClean="0"/>
              <a:t>Splňuje, dokonce víc, než jsem čekal.</a:t>
            </a:r>
            <a:endParaRPr lang="cs-CZ" sz="500" dirty="0"/>
          </a:p>
          <a:p>
            <a:pPr marL="0" indent="0">
              <a:buNone/>
            </a:pPr>
            <a:r>
              <a:rPr lang="cs-CZ" sz="900" b="1" dirty="0"/>
              <a:t>PROČ STUDUJEŠ / NESTUDUJEŠ V MÍSTĚ BYDLIŠTĚ? </a:t>
            </a:r>
            <a:endParaRPr lang="cs-CZ" sz="900" dirty="0"/>
          </a:p>
          <a:p>
            <a:pPr marL="0" indent="0">
              <a:buNone/>
            </a:pPr>
            <a:r>
              <a:rPr lang="cs-CZ" sz="900" i="1" dirty="0" smtClean="0"/>
              <a:t>Protože mám ke svému oboru určitý vztah.</a:t>
            </a:r>
            <a:endParaRPr lang="cs-CZ" sz="500" dirty="0"/>
          </a:p>
          <a:p>
            <a:pPr marL="0" indent="0">
              <a:buNone/>
            </a:pPr>
            <a:r>
              <a:rPr lang="cs-CZ" sz="900" b="1" dirty="0"/>
              <a:t>JAKÉ ROZDÍLY VNÍMÁŠ MEZI ZÁKLADNÍ A STŘEDNÍ ŠKOLOU? </a:t>
            </a:r>
            <a:endParaRPr lang="cs-CZ" sz="900" dirty="0"/>
          </a:p>
          <a:p>
            <a:pPr marL="0" indent="0">
              <a:buNone/>
            </a:pPr>
            <a:r>
              <a:rPr lang="cs-CZ" sz="900" i="1" dirty="0" smtClean="0"/>
              <a:t>Učitelé, volnost.</a:t>
            </a:r>
            <a:endParaRPr lang="cs-CZ" sz="500" dirty="0"/>
          </a:p>
          <a:p>
            <a:pPr marL="0" indent="0">
              <a:buNone/>
            </a:pPr>
            <a:r>
              <a:rPr lang="cs-CZ" sz="900" b="1" dirty="0"/>
              <a:t>NAVŠTÍVIL JSI PŘED PŘIJÍMAČKAMA NĚJAKOU STŘEDNÍ ŠKOLU OSOBNĚ? </a:t>
            </a:r>
            <a:endParaRPr lang="cs-CZ" sz="900" dirty="0"/>
          </a:p>
          <a:p>
            <a:pPr marL="0" indent="0">
              <a:buNone/>
            </a:pPr>
            <a:r>
              <a:rPr lang="cs-CZ" sz="900" i="1" dirty="0" smtClean="0"/>
              <a:t>Ano, ale to mě tolik neoslovilo.</a:t>
            </a:r>
            <a:endParaRPr lang="cs-CZ" sz="500" dirty="0"/>
          </a:p>
          <a:p>
            <a:pPr marL="0" indent="0">
              <a:buNone/>
            </a:pPr>
            <a:r>
              <a:rPr lang="cs-CZ" sz="900" b="1" dirty="0"/>
              <a:t>KDE JSI HLEDAL INFORMACE O ŠKOLÁCH? </a:t>
            </a:r>
            <a:endParaRPr lang="cs-CZ" sz="900" dirty="0"/>
          </a:p>
          <a:p>
            <a:pPr marL="0" indent="0">
              <a:buNone/>
            </a:pPr>
            <a:r>
              <a:rPr lang="cs-CZ" sz="900" i="1" dirty="0" smtClean="0"/>
              <a:t>Na internetu.</a:t>
            </a:r>
            <a:endParaRPr lang="cs-CZ" sz="500" dirty="0"/>
          </a:p>
          <a:p>
            <a:pPr marL="0" indent="0">
              <a:buNone/>
            </a:pPr>
            <a:r>
              <a:rPr lang="cs-CZ" sz="900" b="1" dirty="0"/>
              <a:t>JAK SES PŘIPRAVOVAL NA PŘIJÍMAČKY? </a:t>
            </a:r>
            <a:endParaRPr lang="cs-CZ" sz="900" b="1" dirty="0" smtClean="0"/>
          </a:p>
          <a:p>
            <a:pPr marL="0" indent="0">
              <a:buNone/>
            </a:pPr>
            <a:r>
              <a:rPr lang="cs-CZ" sz="900" i="1" dirty="0"/>
              <a:t>Na tento obor nejsou </a:t>
            </a:r>
            <a:r>
              <a:rPr lang="cs-CZ" sz="900" i="1" dirty="0" smtClean="0"/>
              <a:t>přijímačky.</a:t>
            </a:r>
            <a:endParaRPr lang="cs-CZ" sz="500" dirty="0"/>
          </a:p>
          <a:p>
            <a:pPr marL="0" indent="0">
              <a:buNone/>
            </a:pPr>
            <a:r>
              <a:rPr lang="cs-CZ" sz="900" b="1" dirty="0"/>
              <a:t>JAK VIDÍŠ TVÉ NOVÉ SPOLUŽÁKY, NOVÉ UČITELE, NOVÉ PROSTŘEDÍ? </a:t>
            </a:r>
            <a:endParaRPr lang="cs-CZ" sz="900" dirty="0"/>
          </a:p>
          <a:p>
            <a:pPr marL="0" indent="0">
              <a:buNone/>
            </a:pPr>
            <a:r>
              <a:rPr lang="cs-CZ" sz="900" i="1" dirty="0" smtClean="0"/>
              <a:t>Učitele mám velmi rád, ale členy své třídy moc ne.</a:t>
            </a:r>
            <a:endParaRPr lang="cs-CZ" sz="500" dirty="0"/>
          </a:p>
          <a:p>
            <a:pPr marL="0" indent="0">
              <a:buNone/>
            </a:pPr>
            <a:r>
              <a:rPr lang="cs-CZ" sz="900" b="1" dirty="0"/>
              <a:t>CO BYS VZKÁZAL DEVÁŤÁKŮM?  </a:t>
            </a:r>
            <a:endParaRPr lang="cs-CZ" sz="900" dirty="0"/>
          </a:p>
          <a:p>
            <a:pPr marL="0" indent="0">
              <a:buNone/>
            </a:pPr>
            <a:r>
              <a:rPr lang="cs-CZ" sz="900" i="1" dirty="0" smtClean="0"/>
              <a:t>Je jedno kam půjdete, hlavní je, splnit si sny, které opravdu chcete.</a:t>
            </a:r>
            <a:endParaRPr lang="cs-CZ" sz="900" dirty="0"/>
          </a:p>
          <a:p>
            <a:pPr marL="0" indent="0">
              <a:buNone/>
            </a:pPr>
            <a:endParaRPr lang="cs-CZ" sz="900"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 – učební obor</a:t>
            </a:r>
            <a:endParaRPr lang="cs-CZ" dirty="0">
              <a:solidFill>
                <a:prstClr val="black"/>
              </a:solidFill>
            </a:endParaRPr>
          </a:p>
        </p:txBody>
      </p:sp>
    </p:spTree>
    <p:extLst>
      <p:ext uri="{BB962C8B-B14F-4D97-AF65-F5344CB8AC3E}">
        <p14:creationId xmlns:p14="http://schemas.microsoft.com/office/powerpoint/2010/main" val="224656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1014698" y="1980481"/>
            <a:ext cx="4163510" cy="1478683"/>
          </a:xfrm>
        </p:spPr>
        <p:txBody>
          <a:bodyPr>
            <a:normAutofit/>
          </a:bodyPr>
          <a:lstStyle/>
          <a:p>
            <a:pPr marL="0" indent="0" algn="just">
              <a:buNone/>
            </a:pPr>
            <a:endParaRPr lang="cs-CZ" sz="1200" dirty="0">
              <a:latin typeface="Sakkal Majalla" panose="02000000000000000000" pitchFamily="2" charset="-78"/>
              <a:cs typeface="Sakkal Majalla" panose="02000000000000000000" pitchFamily="2" charset="-78"/>
            </a:endParaRPr>
          </a:p>
          <a:p>
            <a:pPr marL="0" indent="0" algn="r">
              <a:buNone/>
            </a:pPr>
            <a:r>
              <a:rPr lang="cs-CZ" sz="1400" i="1" dirty="0">
                <a:cs typeface="Sakkal Majalla" panose="02000000000000000000" pitchFamily="2" charset="-78"/>
              </a:rPr>
              <a:t>Jaký obor studia je pro mne vhodný? </a:t>
            </a:r>
          </a:p>
          <a:p>
            <a:pPr marL="0" indent="0" algn="r">
              <a:buNone/>
            </a:pPr>
            <a:r>
              <a:rPr lang="cs-CZ" sz="1400" i="1" dirty="0">
                <a:cs typeface="Sakkal Majalla" panose="02000000000000000000" pitchFamily="2" charset="-78"/>
              </a:rPr>
              <a:t>Kde mohu takový obor studovat? </a:t>
            </a:r>
          </a:p>
          <a:p>
            <a:pPr marL="0" indent="0" algn="r">
              <a:buNone/>
            </a:pPr>
            <a:r>
              <a:rPr lang="cs-CZ" sz="1400" i="1" dirty="0">
                <a:cs typeface="Sakkal Majalla" panose="02000000000000000000" pitchFamily="2" charset="-78"/>
              </a:rPr>
              <a:t>Mám se rozhodnout pro tu či jinou školu?  </a:t>
            </a:r>
          </a:p>
          <a:p>
            <a:pPr marL="0" indent="0" algn="r">
              <a:buNone/>
            </a:pPr>
            <a:r>
              <a:rPr lang="cs-CZ" sz="1400" i="1" dirty="0">
                <a:cs typeface="Sakkal Majalla" panose="02000000000000000000" pitchFamily="2" charset="-78"/>
              </a:rPr>
              <a:t>Jak mám zvládnout celý proces přijímacího řízení?</a:t>
            </a:r>
          </a:p>
          <a:p>
            <a:pPr marL="0" indent="0">
              <a:buNone/>
            </a:pPr>
            <a:endParaRPr lang="cs-CZ" sz="1700" dirty="0">
              <a:latin typeface="Sakkal Majalla" panose="02000000000000000000" pitchFamily="2" charset="-78"/>
              <a:cs typeface="Sakkal Majalla" panose="02000000000000000000" pitchFamily="2" charset="-78"/>
            </a:endParaRPr>
          </a:p>
          <a:p>
            <a:pPr marL="0" indent="0">
              <a:buNone/>
            </a:pPr>
            <a:endParaRPr lang="cs-CZ" dirty="0"/>
          </a:p>
        </p:txBody>
      </p:sp>
      <p:sp>
        <p:nvSpPr>
          <p:cNvPr id="8" name="Zástupný symbol pro obsah 4"/>
          <p:cNvSpPr txBox="1">
            <a:spLocks/>
          </p:cNvSpPr>
          <p:nvPr/>
        </p:nvSpPr>
        <p:spPr>
          <a:xfrm>
            <a:off x="162014" y="3518198"/>
            <a:ext cx="5016194" cy="893854"/>
          </a:xfrm>
          <a:prstGeom prst="rect">
            <a:avLst/>
          </a:prstGeom>
        </p:spPr>
        <p:txBody>
          <a:bodyPr vert="horz" lIns="63370" tIns="31685" rIns="63370" bIns="31685" rtlCol="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buNone/>
            </a:pPr>
            <a:endParaRPr lang="cs-CZ" dirty="0" smtClean="0">
              <a:solidFill>
                <a:schemeClr val="accent5">
                  <a:lumMod val="75000"/>
                </a:schemeClr>
              </a:solidFill>
              <a:latin typeface="Sakkal Majalla" panose="02000000000000000000" pitchFamily="2" charset="-78"/>
              <a:cs typeface="Sakkal Majalla" panose="02000000000000000000" pitchFamily="2" charset="-78"/>
            </a:endParaRPr>
          </a:p>
          <a:p>
            <a:pPr marL="0" indent="0" algn="r">
              <a:buNone/>
            </a:pPr>
            <a:r>
              <a:rPr lang="cs-CZ" dirty="0">
                <a:cs typeface="Sakkal Majalla" panose="02000000000000000000" pitchFamily="2" charset="-78"/>
              </a:rPr>
              <a:t>Jsme přesvědčeni, </a:t>
            </a:r>
            <a:r>
              <a:rPr lang="cs-CZ" dirty="0" smtClean="0">
                <a:cs typeface="Sakkal Majalla" panose="02000000000000000000" pitchFamily="2" charset="-78"/>
              </a:rPr>
              <a:t>že </a:t>
            </a:r>
            <a:r>
              <a:rPr lang="cs-CZ" dirty="0">
                <a:cs typeface="Sakkal Majalla" panose="02000000000000000000" pitchFamily="2" charset="-78"/>
              </a:rPr>
              <a:t>nejlepší tipy pro správnou volbu mohou dát právě ti, kteří v nedávné době takovým rozhodováním procházeli …</a:t>
            </a:r>
          </a:p>
          <a:p>
            <a:endParaRPr lang="cs-CZ" dirty="0"/>
          </a:p>
        </p:txBody>
      </p:sp>
      <p:sp>
        <p:nvSpPr>
          <p:cNvPr id="9" name="Zástupný symbol pro obsah 4"/>
          <p:cNvSpPr txBox="1">
            <a:spLocks/>
          </p:cNvSpPr>
          <p:nvPr/>
        </p:nvSpPr>
        <p:spPr>
          <a:xfrm>
            <a:off x="2038126" y="612329"/>
            <a:ext cx="3197648" cy="1109012"/>
          </a:xfrm>
          <a:prstGeom prst="rect">
            <a:avLst/>
          </a:prstGeom>
        </p:spPr>
        <p:txBody>
          <a:bodyPr vert="horz" lIns="63370" tIns="31685" rIns="63370" bIns="31685" rtlCol="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r">
              <a:buNone/>
            </a:pPr>
            <a:r>
              <a:rPr lang="cs-CZ" dirty="0">
                <a:cs typeface="Sakkal Majalla" panose="02000000000000000000" pitchFamily="2" charset="-78"/>
              </a:rPr>
              <a:t>Každý rok prožíváme v našem Informačním a poradenském středisku </a:t>
            </a:r>
            <a:r>
              <a:rPr lang="cs-CZ" dirty="0" smtClean="0">
                <a:cs typeface="Sakkal Majalla" panose="02000000000000000000" pitchFamily="2" charset="-78"/>
              </a:rPr>
              <a:t> pro </a:t>
            </a:r>
            <a:r>
              <a:rPr lang="cs-CZ" dirty="0">
                <a:cs typeface="Sakkal Majalla" panose="02000000000000000000" pitchFamily="2" charset="-78"/>
              </a:rPr>
              <a:t>volbu a změnu povolání s deváťáky jejich rozhodování o dalším směřování. </a:t>
            </a:r>
          </a:p>
          <a:p>
            <a:pPr marL="0" indent="0">
              <a:buNone/>
            </a:pPr>
            <a:endParaRPr lang="cs-CZ" dirty="0" smtClean="0"/>
          </a:p>
          <a:p>
            <a:pPr marL="0" indent="0">
              <a:buNone/>
            </a:pPr>
            <a:endParaRPr lang="cs-CZ" dirty="0"/>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36" b="89931" l="8252" r="89968"/>
                    </a14:imgEffect>
                  </a14:imgLayer>
                </a14:imgProps>
              </a:ext>
              <a:ext uri="{28A0092B-C50C-407E-A947-70E740481C1C}">
                <a14:useLocalDpi xmlns:a14="http://schemas.microsoft.com/office/drawing/2010/main" val="0"/>
              </a:ext>
            </a:extLst>
          </a:blip>
          <a:srcRect/>
          <a:stretch>
            <a:fillRect/>
          </a:stretch>
        </p:blipFill>
        <p:spPr bwMode="auto">
          <a:xfrm rot="10800000">
            <a:off x="-554468" y="-480533"/>
            <a:ext cx="5211478" cy="368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 pole 2"/>
          <p:cNvSpPr txBox="1">
            <a:spLocks noChangeArrowheads="1"/>
          </p:cNvSpPr>
          <p:nvPr/>
        </p:nvSpPr>
        <p:spPr bwMode="auto">
          <a:xfrm>
            <a:off x="146377" y="4428753"/>
            <a:ext cx="5184576" cy="637717"/>
          </a:xfrm>
          <a:prstGeom prst="rect">
            <a:avLst/>
          </a:prstGeom>
          <a:noFill/>
          <a:ln w="9525">
            <a:noFill/>
            <a:miter lim="800000"/>
            <a:headEnd/>
            <a:tailEnd/>
          </a:ln>
        </p:spPr>
        <p:txBody>
          <a:bodyPr rot="0" vert="horz" wrap="square" lIns="140822" tIns="70411" rIns="140822" bIns="70411" anchor="t" anchorCtr="0">
            <a:spAutoFit/>
          </a:bodyPr>
          <a:lstStyle/>
          <a:p>
            <a:pPr algn="r">
              <a:lnSpc>
                <a:spcPct val="115000"/>
              </a:lnSpc>
              <a:spcAft>
                <a:spcPts val="1540"/>
              </a:spcAft>
            </a:pPr>
            <a:r>
              <a:rPr lang="cs-CZ" sz="1400" dirty="0">
                <a:latin typeface="Calibri"/>
                <a:ea typeface="Calibri"/>
                <a:cs typeface="Times New Roman"/>
              </a:rPr>
              <a:t>… Oslovili jsme proto loňské deváťáky a zeptali se jich na </a:t>
            </a:r>
            <a:r>
              <a:rPr lang="cs-CZ" sz="1400" dirty="0" smtClean="0">
                <a:latin typeface="Calibri"/>
                <a:ea typeface="Calibri"/>
                <a:cs typeface="Times New Roman"/>
              </a:rPr>
              <a:t>pár otázek</a:t>
            </a:r>
            <a:r>
              <a:rPr lang="cs-CZ" sz="1400" dirty="0">
                <a:latin typeface="Calibri"/>
                <a:ea typeface="Calibri"/>
                <a:cs typeface="Times New Roman"/>
              </a:rPr>
              <a:t>, které souvisí s přechodem ze základní školy na školu střední. </a:t>
            </a:r>
          </a:p>
        </p:txBody>
      </p:sp>
    </p:spTree>
    <p:extLst>
      <p:ext uri="{BB962C8B-B14F-4D97-AF65-F5344CB8AC3E}">
        <p14:creationId xmlns:p14="http://schemas.microsoft.com/office/powerpoint/2010/main" val="3240090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C:\Users\michaela.houdova\Desktop\VELETRH ŠKOLA DĚČÍN 2016\PLAKÁTY - studenti\img09616.tif"/>
          <p:cNvPicPr/>
          <p:nvPr/>
        </p:nvPicPr>
        <p:blipFill rotWithShape="1">
          <a:blip r:embed="rId2" cstate="print">
            <a:extLst>
              <a:ext uri="{28A0092B-C50C-407E-A947-70E740481C1C}">
                <a14:useLocalDpi xmlns:a14="http://schemas.microsoft.com/office/drawing/2010/main" val="0"/>
              </a:ext>
            </a:extLst>
          </a:blip>
          <a:srcRect r="26503" b="56304"/>
          <a:stretch/>
        </p:blipFill>
        <p:spPr bwMode="auto">
          <a:xfrm rot="17251649">
            <a:off x="3035809" y="423894"/>
            <a:ext cx="2205598" cy="1880072"/>
          </a:xfrm>
          <a:prstGeom prst="rect">
            <a:avLst/>
          </a:prstGeom>
          <a:noFill/>
          <a:ln>
            <a:noFill/>
          </a:ln>
        </p:spPr>
      </p:pic>
      <p:pic>
        <p:nvPicPr>
          <p:cNvPr id="7" name="Obrázek 6" descr="C:\Users\michaela.houdova\Desktop\VELETRH ŠKOLA DĚČÍN 2016\PLAKÁTY - studenti\img09615.tif"/>
          <p:cNvPicPr/>
          <p:nvPr/>
        </p:nvPicPr>
        <p:blipFill rotWithShape="1">
          <a:blip r:embed="rId3" cstate="print">
            <a:extLst>
              <a:ext uri="{28A0092B-C50C-407E-A947-70E740481C1C}">
                <a14:useLocalDpi xmlns:a14="http://schemas.microsoft.com/office/drawing/2010/main" val="0"/>
              </a:ext>
            </a:extLst>
          </a:blip>
          <a:srcRect t="58552" r="40853" b="3624"/>
          <a:stretch/>
        </p:blipFill>
        <p:spPr bwMode="auto">
          <a:xfrm rot="13969033">
            <a:off x="462669" y="3159460"/>
            <a:ext cx="1983084" cy="1672564"/>
          </a:xfrm>
          <a:prstGeom prst="rect">
            <a:avLst/>
          </a:prstGeom>
          <a:noFill/>
          <a:ln>
            <a:noFill/>
          </a:ln>
        </p:spPr>
      </p:pic>
      <p:pic>
        <p:nvPicPr>
          <p:cNvPr id="8" name="Obrázek 7" descr="C:\Users\michaela.houdova\AppData\Local\Microsoft\Windows\Temporary Internet Files\Content.Outlook\J1JVC7PB\img00021.tif"/>
          <p:cNvPicPr/>
          <p:nvPr/>
        </p:nvPicPr>
        <p:blipFill rotWithShape="1">
          <a:blip r:embed="rId4" cstate="print">
            <a:extLst>
              <a:ext uri="{28A0092B-C50C-407E-A947-70E740481C1C}">
                <a14:useLocalDpi xmlns:a14="http://schemas.microsoft.com/office/drawing/2010/main" val="0"/>
              </a:ext>
            </a:extLst>
          </a:blip>
          <a:srcRect t="24206" r="59734"/>
          <a:stretch/>
        </p:blipFill>
        <p:spPr bwMode="auto">
          <a:xfrm rot="20444392">
            <a:off x="3371334" y="2967630"/>
            <a:ext cx="1534548" cy="2111796"/>
          </a:xfrm>
          <a:prstGeom prst="rect">
            <a:avLst/>
          </a:prstGeom>
          <a:noFill/>
          <a:ln>
            <a:noFill/>
          </a:ln>
        </p:spPr>
      </p:pic>
      <p:pic>
        <p:nvPicPr>
          <p:cNvPr id="6" name="Obrázek 5" descr="C:\Users\michaela.houdova\Desktop\VELETRH ŠKOLA DĚČÍN 2016\PLAKÁTY - studenti\img00090.tif"/>
          <p:cNvPicPr/>
          <p:nvPr/>
        </p:nvPicPr>
        <p:blipFill rotWithShape="1">
          <a:blip r:embed="rId5" cstate="print">
            <a:extLst>
              <a:ext uri="{28A0092B-C50C-407E-A947-70E740481C1C}">
                <a14:useLocalDpi xmlns:a14="http://schemas.microsoft.com/office/drawing/2010/main" val="0"/>
              </a:ext>
            </a:extLst>
          </a:blip>
          <a:srcRect l="55672" b="23471"/>
          <a:stretch/>
        </p:blipFill>
        <p:spPr bwMode="auto">
          <a:xfrm rot="11225151">
            <a:off x="468519" y="140050"/>
            <a:ext cx="1959293" cy="2624700"/>
          </a:xfrm>
          <a:prstGeom prst="rect">
            <a:avLst/>
          </a:prstGeom>
          <a:noFill/>
          <a:ln>
            <a:noFill/>
          </a:ln>
        </p:spPr>
      </p:pic>
      <p:sp>
        <p:nvSpPr>
          <p:cNvPr id="2" name="Nadpis 1"/>
          <p:cNvSpPr>
            <a:spLocks noGrp="1"/>
          </p:cNvSpPr>
          <p:nvPr>
            <p:ph type="title"/>
          </p:nvPr>
        </p:nvSpPr>
        <p:spPr>
          <a:xfrm rot="21163913">
            <a:off x="338089" y="2413478"/>
            <a:ext cx="4990625" cy="924190"/>
          </a:xfrm>
        </p:spPr>
        <p:txBody>
          <a:bodyPr>
            <a:normAutofit/>
          </a:bodyPr>
          <a:lstStyle/>
          <a:p>
            <a:r>
              <a:rPr lang="cs-CZ" dirty="0" smtClean="0">
                <a:latin typeface="Comic Sans MS" panose="030F0702030302020204" pitchFamily="66" charset="0"/>
              </a:rPr>
              <a:t>A co na to další?</a:t>
            </a:r>
            <a:br>
              <a:rPr lang="cs-CZ" dirty="0" smtClean="0">
                <a:latin typeface="Comic Sans MS" panose="030F0702030302020204" pitchFamily="66" charset="0"/>
              </a:rPr>
            </a:br>
            <a:r>
              <a:rPr lang="cs-CZ" sz="1400" dirty="0">
                <a:latin typeface="Comic Sans MS" panose="030F0702030302020204" pitchFamily="66" charset="0"/>
              </a:rPr>
              <a:t>vybrané odpovědi</a:t>
            </a:r>
          </a:p>
        </p:txBody>
      </p:sp>
    </p:spTree>
    <p:extLst>
      <p:ext uri="{BB962C8B-B14F-4D97-AF65-F5344CB8AC3E}">
        <p14:creationId xmlns:p14="http://schemas.microsoft.com/office/powerpoint/2010/main" val="608652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297" y="258808"/>
            <a:ext cx="4896544" cy="1071822"/>
          </a:xfrm>
          <a:solidFill>
            <a:schemeClr val="bg1">
              <a:alpha val="77000"/>
            </a:schemeClr>
          </a:solidFill>
        </p:spPr>
        <p:txBody>
          <a:bodyPr>
            <a:normAutofit/>
          </a:bodyPr>
          <a:lstStyle/>
          <a:p>
            <a:r>
              <a:rPr lang="cs-CZ" sz="2500" b="1" dirty="0"/>
              <a:t>JAKÉ ROZDÍLY VNÍMÁTE MEZI ZÁKLADNÍ A STŘEDNÍ ŠKOLOU? </a:t>
            </a:r>
            <a:endParaRPr lang="cs-CZ" sz="2500" dirty="0"/>
          </a:p>
        </p:txBody>
      </p:sp>
      <p:sp>
        <p:nvSpPr>
          <p:cNvPr id="3" name="Zástupný symbol pro obsah 2"/>
          <p:cNvSpPr>
            <a:spLocks noGrp="1"/>
          </p:cNvSpPr>
          <p:nvPr>
            <p:ph idx="1"/>
          </p:nvPr>
        </p:nvSpPr>
        <p:spPr>
          <a:xfrm>
            <a:off x="324297" y="1293886"/>
            <a:ext cx="4896544" cy="3926955"/>
          </a:xfrm>
          <a:solidFill>
            <a:schemeClr val="bg1"/>
          </a:solidFill>
        </p:spPr>
        <p:txBody>
          <a:bodyPr>
            <a:noAutofit/>
          </a:bodyPr>
          <a:lstStyle/>
          <a:p>
            <a:pPr marL="0" indent="0">
              <a:buNone/>
            </a:pPr>
            <a:endParaRPr lang="cs-CZ" sz="1400" dirty="0" smtClean="0"/>
          </a:p>
          <a:p>
            <a:pPr marL="0" indent="0" algn="just">
              <a:buNone/>
            </a:pPr>
            <a:endParaRPr lang="cs-CZ" sz="1400" dirty="0">
              <a:solidFill>
                <a:srgbClr val="FF0000"/>
              </a:solidFill>
            </a:endParaRPr>
          </a:p>
        </p:txBody>
      </p:sp>
      <p:sp>
        <p:nvSpPr>
          <p:cNvPr id="4" name="Zástupný symbol pro obsah 2"/>
          <p:cNvSpPr>
            <a:spLocks noGrp="1"/>
          </p:cNvSpPr>
          <p:nvPr/>
        </p:nvSpPr>
        <p:spPr>
          <a:xfrm>
            <a:off x="356506" y="1332409"/>
            <a:ext cx="4824537" cy="3513576"/>
          </a:xfrm>
          <a:prstGeom prst="rect">
            <a:avLst/>
          </a:prstGeom>
          <a:solidFill>
            <a:schemeClr val="bg1"/>
          </a:solidFill>
        </p:spPr>
        <p:txBody>
          <a:bodyPr vert="horz" lIns="63370" tIns="31685" rIns="63370" bIns="31685" rtlCol="0">
            <a:normAutofit fontScale="92500"/>
          </a:bodyPr>
          <a:lst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cs-CZ" sz="1400" dirty="0" smtClean="0">
                <a:solidFill>
                  <a:schemeClr val="accent6">
                    <a:lumMod val="75000"/>
                  </a:schemeClr>
                </a:solidFill>
              </a:rPr>
              <a:t>Ze střední školy tě mohou vyloučit ( je dobrovolná ), ze základky to nešlo.  </a:t>
            </a:r>
            <a:r>
              <a:rPr lang="cs-CZ" sz="1400" dirty="0" smtClean="0">
                <a:solidFill>
                  <a:srgbClr val="00B050"/>
                </a:solidFill>
              </a:rPr>
              <a:t>Jeden týden škola  a jeden týden praxe. </a:t>
            </a:r>
            <a:r>
              <a:rPr lang="cs-CZ" sz="1400" dirty="0" smtClean="0">
                <a:solidFill>
                  <a:schemeClr val="tx2"/>
                </a:solidFill>
              </a:rPr>
              <a:t> </a:t>
            </a:r>
            <a:r>
              <a:rPr lang="cs-CZ" sz="1400" dirty="0">
                <a:solidFill>
                  <a:schemeClr val="tx2"/>
                </a:solidFill>
              </a:rPr>
              <a:t>Je to </a:t>
            </a:r>
            <a:r>
              <a:rPr lang="cs-CZ" sz="1400" dirty="0" smtClean="0">
                <a:solidFill>
                  <a:schemeClr val="tx2"/>
                </a:solidFill>
              </a:rPr>
              <a:t>smysluplné</a:t>
            </a:r>
            <a:r>
              <a:rPr lang="cs-CZ" sz="1400" dirty="0">
                <a:solidFill>
                  <a:schemeClr val="tx2"/>
                </a:solidFill>
              </a:rPr>
              <a:t>, učím se </a:t>
            </a:r>
            <a:r>
              <a:rPr lang="cs-CZ" sz="1400" dirty="0" smtClean="0">
                <a:solidFill>
                  <a:schemeClr val="tx2"/>
                </a:solidFill>
              </a:rPr>
              <a:t>to, </a:t>
            </a:r>
            <a:r>
              <a:rPr lang="cs-CZ" sz="1400" dirty="0">
                <a:solidFill>
                  <a:schemeClr val="tx2"/>
                </a:solidFill>
              </a:rPr>
              <a:t>co budu dělat, čím se budu živit. </a:t>
            </a:r>
            <a:r>
              <a:rPr lang="cs-CZ" sz="1400" dirty="0" smtClean="0">
                <a:solidFill>
                  <a:schemeClr val="tx2"/>
                </a:solidFill>
              </a:rPr>
              <a:t> </a:t>
            </a:r>
            <a:r>
              <a:rPr lang="cs-CZ" sz="1400" dirty="0" smtClean="0">
                <a:solidFill>
                  <a:schemeClr val="accent2"/>
                </a:solidFill>
              </a:rPr>
              <a:t>Střední školu beru vážněji. </a:t>
            </a:r>
            <a:r>
              <a:rPr lang="cs-CZ" sz="1400" dirty="0" smtClean="0">
                <a:solidFill>
                  <a:schemeClr val="accent5">
                    <a:lumMod val="75000"/>
                  </a:schemeClr>
                </a:solidFill>
              </a:rPr>
              <a:t>Těžší učivo.  </a:t>
            </a:r>
            <a:r>
              <a:rPr lang="cs-CZ" sz="1400" dirty="0" smtClean="0">
                <a:solidFill>
                  <a:srgbClr val="FF0000"/>
                </a:solidFill>
              </a:rPr>
              <a:t>Musím se více učit.  </a:t>
            </a:r>
            <a:r>
              <a:rPr lang="cs-CZ" sz="1400" dirty="0" smtClean="0">
                <a:solidFill>
                  <a:srgbClr val="FFC000"/>
                </a:solidFill>
              </a:rPr>
              <a:t>Jiný přístup od učitelů.</a:t>
            </a:r>
          </a:p>
          <a:p>
            <a:pPr marL="0" indent="0" algn="just">
              <a:buNone/>
            </a:pPr>
            <a:r>
              <a:rPr lang="cs-CZ" sz="1400" dirty="0" smtClean="0">
                <a:solidFill>
                  <a:schemeClr val="accent1">
                    <a:lumMod val="75000"/>
                  </a:schemeClr>
                </a:solidFill>
              </a:rPr>
              <a:t>Na střední škole je to tak, že už se staráš sám o sebe, a ne oni o vás, jako na základní škole. </a:t>
            </a:r>
            <a:r>
              <a:rPr lang="cs-CZ" sz="1400" dirty="0" smtClean="0">
                <a:solidFill>
                  <a:srgbClr val="FF0000"/>
                </a:solidFill>
              </a:rPr>
              <a:t>Učitelé se tu chovají lépe.  </a:t>
            </a:r>
            <a:r>
              <a:rPr lang="cs-CZ" sz="1400" dirty="0" smtClean="0">
                <a:solidFill>
                  <a:srgbClr val="00B050"/>
                </a:solidFill>
              </a:rPr>
              <a:t>Není povinná školní docházka, osamostatňujeme se. </a:t>
            </a:r>
            <a:r>
              <a:rPr lang="cs-CZ" sz="1400" dirty="0" smtClean="0">
                <a:solidFill>
                  <a:schemeClr val="accent6">
                    <a:lumMod val="75000"/>
                  </a:schemeClr>
                </a:solidFill>
              </a:rPr>
              <a:t>Učíme se tu, aby z nás něco bylo a připraví nás na život.  </a:t>
            </a:r>
            <a:r>
              <a:rPr lang="cs-CZ" sz="1400" dirty="0" smtClean="0">
                <a:solidFill>
                  <a:schemeClr val="accent1">
                    <a:lumMod val="75000"/>
                  </a:schemeClr>
                </a:solidFill>
              </a:rPr>
              <a:t>Většina věcí je už vlastně pouze můj problém, nikdo se už nesnaží, abychom udělali celou střední školu. Je to pouze na nás, když nemáte zájem, nikoho to nezajímá, prostě vás nepustí do dalšího ročníku, či později k maturitě.  </a:t>
            </a:r>
            <a:r>
              <a:rPr lang="cs-CZ" sz="1400" dirty="0" smtClean="0">
                <a:solidFill>
                  <a:srgbClr val="FFC000"/>
                </a:solidFill>
              </a:rPr>
              <a:t>Je to tu těžší, učitelům je jedno, zda si zapisujete do sešitu, je to váš problém.  </a:t>
            </a:r>
            <a:r>
              <a:rPr lang="cs-CZ" sz="1400" dirty="0" smtClean="0">
                <a:solidFill>
                  <a:srgbClr val="00B050"/>
                </a:solidFill>
              </a:rPr>
              <a:t>Věnuji se učivu, které mě baví.  </a:t>
            </a:r>
            <a:r>
              <a:rPr lang="cs-CZ" sz="1400" dirty="0" smtClean="0">
                <a:solidFill>
                  <a:srgbClr val="FF0000"/>
                </a:solidFill>
              </a:rPr>
              <a:t>Hlavně přístup, už se k nám nechovají jako k malým dětem.  </a:t>
            </a:r>
            <a:r>
              <a:rPr lang="cs-CZ" sz="1400" dirty="0" smtClean="0"/>
              <a:t>Vykání.</a:t>
            </a:r>
          </a:p>
          <a:p>
            <a:pPr marL="0" indent="0" algn="just">
              <a:buNone/>
            </a:pPr>
            <a:r>
              <a:rPr lang="cs-CZ" sz="1400" dirty="0" smtClean="0">
                <a:solidFill>
                  <a:srgbClr val="0070C0"/>
                </a:solidFill>
              </a:rPr>
              <a:t>Na střední škole nás některé učivo učí úplně jiným způsobem, než jme byli zvyklí a je to dost těžší. </a:t>
            </a:r>
            <a:r>
              <a:rPr lang="cs-CZ" sz="1400" dirty="0" smtClean="0">
                <a:solidFill>
                  <a:srgbClr val="FF0000"/>
                </a:solidFill>
              </a:rPr>
              <a:t>Na střední je vše na vás, buď chcete, nebo ne a od toho se odvíjí vše.</a:t>
            </a:r>
            <a:endParaRPr lang="cs-CZ" sz="1400" dirty="0">
              <a:solidFill>
                <a:srgbClr val="FF0000"/>
              </a:solidFill>
            </a:endParaRPr>
          </a:p>
        </p:txBody>
      </p:sp>
    </p:spTree>
    <p:extLst>
      <p:ext uri="{BB962C8B-B14F-4D97-AF65-F5344CB8AC3E}">
        <p14:creationId xmlns:p14="http://schemas.microsoft.com/office/powerpoint/2010/main" val="1005772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297" y="258808"/>
            <a:ext cx="4896544" cy="1071822"/>
          </a:xfrm>
          <a:solidFill>
            <a:schemeClr val="bg1">
              <a:alpha val="77000"/>
            </a:schemeClr>
          </a:solidFill>
        </p:spPr>
        <p:txBody>
          <a:bodyPr>
            <a:normAutofit/>
          </a:bodyPr>
          <a:lstStyle/>
          <a:p>
            <a:r>
              <a:rPr lang="cs-CZ" sz="2500" b="1" dirty="0" smtClean="0"/>
              <a:t>KDE JSTE HLEDALI INFORMACE        O STŘEDNÍCH ŠKOLÁCH? </a:t>
            </a:r>
            <a:endParaRPr lang="cs-CZ" sz="2500" dirty="0"/>
          </a:p>
        </p:txBody>
      </p:sp>
      <p:sp>
        <p:nvSpPr>
          <p:cNvPr id="3" name="Zástupný symbol pro obsah 2"/>
          <p:cNvSpPr>
            <a:spLocks noGrp="1"/>
          </p:cNvSpPr>
          <p:nvPr>
            <p:ph idx="1"/>
          </p:nvPr>
        </p:nvSpPr>
        <p:spPr>
          <a:xfrm>
            <a:off x="324297" y="1293886"/>
            <a:ext cx="4896544" cy="3926955"/>
          </a:xfrm>
          <a:solidFill>
            <a:schemeClr val="bg1"/>
          </a:solidFill>
        </p:spPr>
        <p:txBody>
          <a:bodyPr>
            <a:noAutofit/>
          </a:bodyPr>
          <a:lstStyle/>
          <a:p>
            <a:pPr marL="0" indent="0" algn="just">
              <a:buNone/>
            </a:pPr>
            <a:r>
              <a:rPr lang="cs-CZ" sz="1400" dirty="0" smtClean="0">
                <a:solidFill>
                  <a:srgbClr val="0070C0"/>
                </a:solidFill>
              </a:rPr>
              <a:t>Na internetu.  </a:t>
            </a:r>
          </a:p>
          <a:p>
            <a:pPr marL="0" indent="0" algn="just">
              <a:buNone/>
            </a:pPr>
            <a:r>
              <a:rPr lang="cs-CZ" sz="1400" dirty="0" smtClean="0">
                <a:solidFill>
                  <a:schemeClr val="accent6">
                    <a:lumMod val="75000"/>
                  </a:schemeClr>
                </a:solidFill>
              </a:rPr>
              <a:t>Dny otevřených dveří středních škol. </a:t>
            </a:r>
          </a:p>
          <a:p>
            <a:pPr marL="0" indent="0" algn="just">
              <a:buNone/>
            </a:pPr>
            <a:r>
              <a:rPr lang="cs-CZ" sz="1400" dirty="0" smtClean="0">
                <a:solidFill>
                  <a:srgbClr val="00B050"/>
                </a:solidFill>
              </a:rPr>
              <a:t>Na www stránkách konkrétní školy. </a:t>
            </a:r>
          </a:p>
          <a:p>
            <a:pPr marL="0" indent="0" algn="just">
              <a:buNone/>
            </a:pPr>
            <a:r>
              <a:rPr lang="cs-CZ" sz="1400" dirty="0" smtClean="0">
                <a:solidFill>
                  <a:schemeClr val="accent2"/>
                </a:solidFill>
              </a:rPr>
              <a:t>Atlas školství. </a:t>
            </a:r>
          </a:p>
          <a:p>
            <a:pPr marL="0" indent="0" algn="just">
              <a:buNone/>
            </a:pPr>
            <a:r>
              <a:rPr lang="cs-CZ" sz="1400" dirty="0" smtClean="0">
                <a:solidFill>
                  <a:schemeClr val="accent5">
                    <a:lumMod val="75000"/>
                  </a:schemeClr>
                </a:solidFill>
              </a:rPr>
              <a:t>Od kamarádů, kteří na škole studují, nebo studovali.  </a:t>
            </a:r>
          </a:p>
          <a:p>
            <a:pPr marL="0" indent="0" algn="just">
              <a:buNone/>
            </a:pPr>
            <a:r>
              <a:rPr lang="cs-CZ" sz="1400" dirty="0" smtClean="0">
                <a:solidFill>
                  <a:srgbClr val="FFC000"/>
                </a:solidFill>
              </a:rPr>
              <a:t>Na stránkách - </a:t>
            </a:r>
            <a:r>
              <a:rPr lang="cs-CZ" sz="1400" dirty="0" err="1" smtClean="0">
                <a:solidFill>
                  <a:srgbClr val="FFC000"/>
                </a:solidFill>
              </a:rPr>
              <a:t>Infoabsolvent</a:t>
            </a:r>
            <a:r>
              <a:rPr lang="cs-CZ" sz="1400" dirty="0" smtClean="0">
                <a:solidFill>
                  <a:srgbClr val="FFC000"/>
                </a:solidFill>
              </a:rPr>
              <a:t>. </a:t>
            </a:r>
          </a:p>
          <a:p>
            <a:pPr marL="0" indent="0" algn="just">
              <a:buNone/>
            </a:pPr>
            <a:r>
              <a:rPr lang="cs-CZ" sz="1400" dirty="0" smtClean="0">
                <a:solidFill>
                  <a:schemeClr val="accent4">
                    <a:lumMod val="75000"/>
                  </a:schemeClr>
                </a:solidFill>
              </a:rPr>
              <a:t>U rodičů a přátel. </a:t>
            </a:r>
          </a:p>
          <a:p>
            <a:pPr marL="0" indent="0" algn="just">
              <a:buNone/>
            </a:pPr>
            <a:r>
              <a:rPr lang="cs-CZ" sz="1400" dirty="0" smtClean="0">
                <a:solidFill>
                  <a:srgbClr val="0070C0"/>
                </a:solidFill>
              </a:rPr>
              <a:t>Na wikipedii. </a:t>
            </a:r>
          </a:p>
          <a:p>
            <a:pPr marL="0" indent="0" algn="just">
              <a:buNone/>
            </a:pPr>
            <a:r>
              <a:rPr lang="cs-CZ" sz="1400" dirty="0" smtClean="0">
                <a:solidFill>
                  <a:srgbClr val="00B050"/>
                </a:solidFill>
              </a:rPr>
              <a:t>V reklamních letácích. </a:t>
            </a:r>
          </a:p>
          <a:p>
            <a:pPr marL="0" indent="0" algn="just">
              <a:buNone/>
            </a:pPr>
            <a:r>
              <a:rPr lang="cs-CZ" sz="1400" dirty="0" smtClean="0">
                <a:solidFill>
                  <a:srgbClr val="0070C0"/>
                </a:solidFill>
              </a:rPr>
              <a:t>U výchovné poradkyně ZŠ. </a:t>
            </a:r>
          </a:p>
          <a:p>
            <a:pPr marL="0" indent="0" algn="just">
              <a:buNone/>
            </a:pPr>
            <a:r>
              <a:rPr lang="cs-CZ" sz="1400" dirty="0" smtClean="0">
                <a:solidFill>
                  <a:srgbClr val="C00000"/>
                </a:solidFill>
              </a:rPr>
              <a:t>Na základní škole nám o tom říkali. </a:t>
            </a:r>
          </a:p>
          <a:p>
            <a:pPr marL="0" indent="0" algn="just">
              <a:buNone/>
            </a:pPr>
            <a:r>
              <a:rPr lang="cs-CZ" sz="1400" dirty="0" smtClean="0">
                <a:solidFill>
                  <a:srgbClr val="FFC000"/>
                </a:solidFill>
              </a:rPr>
              <a:t>Zkušenosti ostatních, rodičů, kamarádů, spolužáků.</a:t>
            </a:r>
            <a:endParaRPr lang="cs-CZ" sz="1400" dirty="0">
              <a:solidFill>
                <a:srgbClr val="FFC000"/>
              </a:solidFill>
            </a:endParaRPr>
          </a:p>
        </p:txBody>
      </p:sp>
    </p:spTree>
    <p:extLst>
      <p:ext uri="{BB962C8B-B14F-4D97-AF65-F5344CB8AC3E}">
        <p14:creationId xmlns:p14="http://schemas.microsoft.com/office/powerpoint/2010/main" val="398557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297" y="258808"/>
            <a:ext cx="4896544" cy="924190"/>
          </a:xfrm>
          <a:solidFill>
            <a:schemeClr val="bg1">
              <a:alpha val="77000"/>
            </a:schemeClr>
          </a:solidFill>
        </p:spPr>
        <p:txBody>
          <a:bodyPr>
            <a:normAutofit/>
          </a:bodyPr>
          <a:lstStyle/>
          <a:p>
            <a:r>
              <a:rPr lang="cs-CZ" sz="2500" b="1" dirty="0"/>
              <a:t>JAK  JSTE SE PŘIPRAVOVALI NA PŘIJÍMAČKY? </a:t>
            </a:r>
            <a:endParaRPr lang="cs-CZ" sz="2500" dirty="0"/>
          </a:p>
        </p:txBody>
      </p:sp>
      <p:sp>
        <p:nvSpPr>
          <p:cNvPr id="3" name="Zástupný symbol pro obsah 2"/>
          <p:cNvSpPr>
            <a:spLocks noGrp="1"/>
          </p:cNvSpPr>
          <p:nvPr>
            <p:ph idx="1"/>
          </p:nvPr>
        </p:nvSpPr>
        <p:spPr>
          <a:xfrm>
            <a:off x="324297" y="1146018"/>
            <a:ext cx="4896544" cy="4074824"/>
          </a:xfrm>
          <a:solidFill>
            <a:schemeClr val="bg1"/>
          </a:solidFill>
        </p:spPr>
        <p:txBody>
          <a:bodyPr>
            <a:noAutofit/>
          </a:bodyPr>
          <a:lstStyle/>
          <a:p>
            <a:pPr marL="0" indent="0" algn="just">
              <a:buNone/>
            </a:pPr>
            <a:r>
              <a:rPr lang="cs-CZ" sz="1400" dirty="0" smtClean="0">
                <a:solidFill>
                  <a:schemeClr val="tx2"/>
                </a:solidFill>
              </a:rPr>
              <a:t>Chodila jsem na doučování, tiskla jsem si testy z internetu a hodně mi pomohla </a:t>
            </a:r>
            <a:r>
              <a:rPr lang="cs-CZ" sz="1400" dirty="0" err="1" smtClean="0">
                <a:solidFill>
                  <a:schemeClr val="tx2"/>
                </a:solidFill>
              </a:rPr>
              <a:t>You</a:t>
            </a:r>
            <a:r>
              <a:rPr lang="cs-CZ" sz="1400" dirty="0" smtClean="0">
                <a:solidFill>
                  <a:schemeClr val="tx2"/>
                </a:solidFill>
              </a:rPr>
              <a:t> Tube videa. </a:t>
            </a:r>
            <a:r>
              <a:rPr lang="cs-CZ" sz="1400" dirty="0" smtClean="0">
                <a:solidFill>
                  <a:schemeClr val="accent6">
                    <a:lumMod val="75000"/>
                  </a:schemeClr>
                </a:solidFill>
              </a:rPr>
              <a:t>Procvičovala jsem si zadání přijímaček. </a:t>
            </a:r>
            <a:r>
              <a:rPr lang="cs-CZ" sz="1400" dirty="0" smtClean="0">
                <a:solidFill>
                  <a:srgbClr val="00B050"/>
                </a:solidFill>
              </a:rPr>
              <a:t>Až když se to blížilo, začala jsem plašit. Nic by se nemělo nechat na poslední chvíli. </a:t>
            </a:r>
            <a:r>
              <a:rPr lang="cs-CZ" sz="1400" dirty="0" smtClean="0">
                <a:solidFill>
                  <a:schemeClr val="accent4">
                    <a:lumMod val="75000"/>
                  </a:schemeClr>
                </a:solidFill>
              </a:rPr>
              <a:t>Dělal jsem si doma testy. Na stránkách </a:t>
            </a:r>
            <a:r>
              <a:rPr lang="cs-CZ" sz="1400" dirty="0" err="1">
                <a:solidFill>
                  <a:schemeClr val="accent4">
                    <a:lumMod val="75000"/>
                  </a:schemeClr>
                </a:solidFill>
              </a:rPr>
              <a:t>C</a:t>
            </a:r>
            <a:r>
              <a:rPr lang="cs-CZ" sz="1400" dirty="0" err="1" smtClean="0">
                <a:solidFill>
                  <a:schemeClr val="accent4">
                    <a:lumMod val="75000"/>
                  </a:schemeClr>
                </a:solidFill>
              </a:rPr>
              <a:t>ermatu</a:t>
            </a:r>
            <a:r>
              <a:rPr lang="cs-CZ" sz="1400" dirty="0" smtClean="0">
                <a:solidFill>
                  <a:schemeClr val="accent4">
                    <a:lumMod val="75000"/>
                  </a:schemeClr>
                </a:solidFill>
              </a:rPr>
              <a:t> jsem zkoušel zkušební testy. </a:t>
            </a:r>
            <a:r>
              <a:rPr lang="cs-CZ" sz="1400" dirty="0" smtClean="0">
                <a:solidFill>
                  <a:schemeClr val="accent6">
                    <a:lumMod val="75000"/>
                  </a:schemeClr>
                </a:solidFill>
              </a:rPr>
              <a:t>Učila jsem se doma, ve škole a na internetu. </a:t>
            </a:r>
            <a:r>
              <a:rPr lang="cs-CZ" sz="1400" dirty="0" smtClean="0">
                <a:solidFill>
                  <a:srgbClr val="002060"/>
                </a:solidFill>
              </a:rPr>
              <a:t>Učila jsem se víc matiku, protože s ní každý strašil. </a:t>
            </a:r>
            <a:r>
              <a:rPr lang="cs-CZ" sz="1400" dirty="0" smtClean="0">
                <a:solidFill>
                  <a:srgbClr val="FF0000"/>
                </a:solidFill>
              </a:rPr>
              <a:t>Připravovala jsem se  hodně, už od 8. třídy a nelituji toho, byla jsem rozhodně dobře připravená. </a:t>
            </a:r>
            <a:r>
              <a:rPr lang="cs-CZ" sz="1400" dirty="0" smtClean="0">
                <a:solidFill>
                  <a:srgbClr val="00B050"/>
                </a:solidFill>
              </a:rPr>
              <a:t>Měla jsem doučování a hodně mi to pomohlo. </a:t>
            </a:r>
            <a:r>
              <a:rPr lang="cs-CZ" sz="1400" dirty="0" smtClean="0">
                <a:solidFill>
                  <a:schemeClr val="accent6">
                    <a:lumMod val="50000"/>
                  </a:schemeClr>
                </a:solidFill>
              </a:rPr>
              <a:t>Přípravu na přijímací zkoušky jsem nepodcenila a učila jsem se průběžně, už od prosince. Potom jsem měla možnost si vyzkoušet přijímačky nanečisto. </a:t>
            </a:r>
            <a:r>
              <a:rPr lang="cs-CZ" sz="1400" dirty="0" smtClean="0">
                <a:solidFill>
                  <a:srgbClr val="002060"/>
                </a:solidFill>
              </a:rPr>
              <a:t>Dva dny předem, a to bylo špatně, protože jsem v prvém kole neuspěla.</a:t>
            </a:r>
          </a:p>
          <a:p>
            <a:pPr marL="0" indent="0" algn="just">
              <a:buNone/>
            </a:pPr>
            <a:r>
              <a:rPr lang="cs-CZ" sz="1400" dirty="0" smtClean="0">
                <a:solidFill>
                  <a:schemeClr val="accent6">
                    <a:lumMod val="75000"/>
                  </a:schemeClr>
                </a:solidFill>
              </a:rPr>
              <a:t>Ve škole nás učitelé na přijímací zkoušky připravili. </a:t>
            </a:r>
            <a:r>
              <a:rPr lang="cs-CZ" sz="1400" dirty="0" smtClean="0">
                <a:solidFill>
                  <a:srgbClr val="00B050"/>
                </a:solidFill>
              </a:rPr>
              <a:t>Celý 9. ročník jsem se učila, abych je zvládla. </a:t>
            </a:r>
            <a:r>
              <a:rPr lang="cs-CZ" sz="1400" dirty="0" smtClean="0">
                <a:solidFill>
                  <a:srgbClr val="FF0000"/>
                </a:solidFill>
              </a:rPr>
              <a:t>Od začátku školního roku jsem v deváté třídě chodila na doučování z matematiky a češtiny, každý týden na 2 hodiny. </a:t>
            </a:r>
            <a:r>
              <a:rPr lang="cs-CZ" sz="1400" dirty="0" smtClean="0">
                <a:solidFill>
                  <a:schemeClr val="accent4">
                    <a:lumMod val="50000"/>
                  </a:schemeClr>
                </a:solidFill>
              </a:rPr>
              <a:t>Učil jsem se s příbuzným, 2 hodiny týdně    měsíc před zkouškami. </a:t>
            </a:r>
            <a:r>
              <a:rPr lang="cs-CZ" sz="1400" dirty="0" smtClean="0">
                <a:solidFill>
                  <a:srgbClr val="00B050"/>
                </a:solidFill>
              </a:rPr>
              <a:t>Chodila jsem na přijímačky nanečisto, je to skvělá věc, alespoň zjistíte, jak na tom jste.</a:t>
            </a:r>
            <a:endParaRPr lang="cs-CZ" sz="1400" dirty="0">
              <a:solidFill>
                <a:srgbClr val="00B050"/>
              </a:solidFill>
            </a:endParaRPr>
          </a:p>
        </p:txBody>
      </p:sp>
    </p:spTree>
    <p:extLst>
      <p:ext uri="{BB962C8B-B14F-4D97-AF65-F5344CB8AC3E}">
        <p14:creationId xmlns:p14="http://schemas.microsoft.com/office/powerpoint/2010/main" val="128734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297" y="258808"/>
            <a:ext cx="4896544" cy="1071822"/>
          </a:xfrm>
          <a:solidFill>
            <a:schemeClr val="bg1">
              <a:alpha val="77000"/>
            </a:schemeClr>
          </a:solidFill>
        </p:spPr>
        <p:txBody>
          <a:bodyPr>
            <a:normAutofit/>
          </a:bodyPr>
          <a:lstStyle/>
          <a:p>
            <a:r>
              <a:rPr lang="cs-CZ" sz="2500" b="1" dirty="0"/>
              <a:t>CO BYSTE VZKÁZALI DEVÁŤÁKŮM? </a:t>
            </a:r>
            <a:endParaRPr lang="cs-CZ" sz="2500" dirty="0"/>
          </a:p>
        </p:txBody>
      </p:sp>
      <p:sp>
        <p:nvSpPr>
          <p:cNvPr id="3" name="Zástupný symbol pro obsah 2"/>
          <p:cNvSpPr>
            <a:spLocks noGrp="1"/>
          </p:cNvSpPr>
          <p:nvPr>
            <p:ph idx="1"/>
          </p:nvPr>
        </p:nvSpPr>
        <p:spPr>
          <a:xfrm>
            <a:off x="324297" y="1293886"/>
            <a:ext cx="4896544" cy="3926955"/>
          </a:xfrm>
          <a:solidFill>
            <a:schemeClr val="bg1"/>
          </a:solidFill>
        </p:spPr>
        <p:txBody>
          <a:bodyPr>
            <a:noAutofit/>
          </a:bodyPr>
          <a:lstStyle/>
          <a:p>
            <a:pPr marL="0" indent="0" algn="just">
              <a:buNone/>
            </a:pPr>
            <a:r>
              <a:rPr lang="cs-CZ" sz="1400" dirty="0" smtClean="0">
                <a:solidFill>
                  <a:schemeClr val="tx2"/>
                </a:solidFill>
              </a:rPr>
              <a:t>Jestli jdete na maturitní obor, tak nepodceňujte přijímačky. </a:t>
            </a:r>
            <a:r>
              <a:rPr lang="cs-CZ" sz="1400" dirty="0" smtClean="0">
                <a:solidFill>
                  <a:schemeClr val="accent6">
                    <a:lumMod val="75000"/>
                  </a:schemeClr>
                </a:solidFill>
              </a:rPr>
              <a:t>Vybírejte podle sebe, ne podle ostatních, nebo kamarádů</a:t>
            </a:r>
            <a:r>
              <a:rPr lang="cs-CZ" sz="1400" dirty="0">
                <a:solidFill>
                  <a:schemeClr val="tx2"/>
                </a:solidFill>
              </a:rPr>
              <a:t>.</a:t>
            </a:r>
            <a:r>
              <a:rPr lang="cs-CZ" sz="1400" dirty="0" smtClean="0">
                <a:solidFill>
                  <a:schemeClr val="accent6">
                    <a:lumMod val="75000"/>
                  </a:schemeClr>
                </a:solidFill>
              </a:rPr>
              <a:t>  </a:t>
            </a:r>
            <a:r>
              <a:rPr lang="cs-CZ" sz="1400" dirty="0" smtClean="0">
                <a:solidFill>
                  <a:srgbClr val="00B050"/>
                </a:solidFill>
              </a:rPr>
              <a:t>Nedělej si z toho hlavu, vyber si hlavně podle sebe, nenech si brát sny a hlavně nechoď na střední se svojí </a:t>
            </a:r>
            <a:r>
              <a:rPr lang="cs-CZ" sz="1400" dirty="0" err="1" smtClean="0">
                <a:solidFill>
                  <a:srgbClr val="00B050"/>
                </a:solidFill>
              </a:rPr>
              <a:t>nej</a:t>
            </a:r>
            <a:r>
              <a:rPr lang="cs-CZ" sz="1400" dirty="0" smtClean="0">
                <a:solidFill>
                  <a:srgbClr val="00B050"/>
                </a:solidFill>
              </a:rPr>
              <a:t> kámoškou, můžete se kdykoli pohádat, hlavně ta škola tě vlastně nebude třeba ani bavit. </a:t>
            </a:r>
            <a:r>
              <a:rPr lang="cs-CZ" sz="1400" dirty="0" smtClean="0">
                <a:solidFill>
                  <a:schemeClr val="accent2"/>
                </a:solidFill>
              </a:rPr>
              <a:t>Ať si opravdu sednou a nechají si to projít hlavou, přece je to věc, kterou se už můžou zabývat do konce života. Všem přeji štěstí a správný výběr školy. </a:t>
            </a:r>
            <a:r>
              <a:rPr lang="cs-CZ" sz="1400" dirty="0" smtClean="0">
                <a:solidFill>
                  <a:schemeClr val="accent5">
                    <a:lumMod val="75000"/>
                  </a:schemeClr>
                </a:solidFill>
              </a:rPr>
              <a:t>Ať se rozhodují podle sebe a nenechají se odradit od svého snu, protože každý má na to, aby si své sny splnil. </a:t>
            </a:r>
            <a:r>
              <a:rPr lang="cs-CZ" sz="1400" dirty="0">
                <a:solidFill>
                  <a:srgbClr val="FF0000"/>
                </a:solidFill>
              </a:rPr>
              <a:t>A</a:t>
            </a:r>
            <a:r>
              <a:rPr lang="cs-CZ" sz="1400" dirty="0" smtClean="0">
                <a:solidFill>
                  <a:srgbClr val="FF0000"/>
                </a:solidFill>
              </a:rPr>
              <a:t>by se nerozhodovali na základě toho, co chtějí jejich rodiče. Je to vaše volba!! </a:t>
            </a:r>
            <a:r>
              <a:rPr lang="cs-CZ" sz="1400" dirty="0" smtClean="0">
                <a:solidFill>
                  <a:srgbClr val="00B050"/>
                </a:solidFill>
              </a:rPr>
              <a:t>Nezáleží kam jdou kamarádi, najdeš si další….Snažit se na střední a učit se. </a:t>
            </a:r>
            <a:r>
              <a:rPr lang="cs-CZ" sz="1400" dirty="0" smtClean="0">
                <a:solidFill>
                  <a:schemeClr val="tx2">
                    <a:lumMod val="75000"/>
                  </a:schemeClr>
                </a:solidFill>
              </a:rPr>
              <a:t>Aby poslouchali srdíčko </a:t>
            </a:r>
            <a:r>
              <a:rPr lang="cs-CZ" sz="1400" smtClean="0">
                <a:solidFill>
                  <a:schemeClr val="tx2">
                    <a:lumMod val="75000"/>
                  </a:schemeClr>
                </a:solidFill>
              </a:rPr>
              <a:t>a nešli </a:t>
            </a:r>
            <a:r>
              <a:rPr lang="cs-CZ" sz="1400" dirty="0" smtClean="0">
                <a:solidFill>
                  <a:schemeClr val="tx2">
                    <a:lumMod val="75000"/>
                  </a:schemeClr>
                </a:solidFill>
              </a:rPr>
              <a:t>kam nechtějí. </a:t>
            </a:r>
            <a:r>
              <a:rPr lang="cs-CZ" sz="1400" dirty="0" smtClean="0">
                <a:solidFill>
                  <a:schemeClr val="accent6">
                    <a:lumMod val="75000"/>
                  </a:schemeClr>
                </a:solidFill>
              </a:rPr>
              <a:t>Nebojte se vybírat si něco na úrovni, hlavně vybírejte s nadhledem, a aby vás to bavilo. Držím palce u přijímaček. </a:t>
            </a:r>
            <a:r>
              <a:rPr lang="cs-CZ" sz="1400" dirty="0" smtClean="0">
                <a:solidFill>
                  <a:schemeClr val="tx2">
                    <a:lumMod val="75000"/>
                  </a:schemeClr>
                </a:solidFill>
              </a:rPr>
              <a:t>Aby si rozmysleli čím chtějí být a podle toho se rozhodnou kam půjdou. </a:t>
            </a:r>
            <a:r>
              <a:rPr lang="cs-CZ" sz="1400" dirty="0" smtClean="0">
                <a:solidFill>
                  <a:srgbClr val="00B050"/>
                </a:solidFill>
              </a:rPr>
              <a:t>Vzkázala bych, aby si vybrali školu, která je bude bavit. A hlavně, ať za ně nerozhoduje někdo jiný. </a:t>
            </a:r>
            <a:r>
              <a:rPr lang="cs-CZ" sz="1400" dirty="0" smtClean="0">
                <a:solidFill>
                  <a:schemeClr val="accent6">
                    <a:lumMod val="75000"/>
                  </a:schemeClr>
                </a:solidFill>
              </a:rPr>
              <a:t>Učte se, učte se a vybírejte dobře, nikdy nevíte co se vám bude hodit.</a:t>
            </a:r>
            <a:endParaRPr lang="cs-CZ" sz="1400" dirty="0">
              <a:solidFill>
                <a:schemeClr val="accent6">
                  <a:lumMod val="75000"/>
                </a:schemeClr>
              </a:solidFill>
            </a:endParaRPr>
          </a:p>
        </p:txBody>
      </p:sp>
    </p:spTree>
    <p:extLst>
      <p:ext uri="{BB962C8B-B14F-4D97-AF65-F5344CB8AC3E}">
        <p14:creationId xmlns:p14="http://schemas.microsoft.com/office/powerpoint/2010/main" val="398557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305" y="258808"/>
            <a:ext cx="4824536" cy="924190"/>
          </a:xfrm>
          <a:solidFill>
            <a:schemeClr val="bg1">
              <a:alpha val="77000"/>
            </a:schemeClr>
          </a:solidFill>
        </p:spPr>
        <p:txBody>
          <a:bodyPr>
            <a:normAutofit/>
          </a:bodyPr>
          <a:lstStyle/>
          <a:p>
            <a:r>
              <a:rPr lang="cs-CZ" sz="2500" b="1" dirty="0" smtClean="0"/>
              <a:t>Moje poznámky: </a:t>
            </a:r>
            <a:endParaRPr lang="cs-CZ" sz="2500" dirty="0"/>
          </a:p>
        </p:txBody>
      </p:sp>
      <p:sp>
        <p:nvSpPr>
          <p:cNvPr id="3" name="Zástupný symbol pro obsah 2"/>
          <p:cNvSpPr>
            <a:spLocks noGrp="1"/>
          </p:cNvSpPr>
          <p:nvPr>
            <p:ph idx="1"/>
          </p:nvPr>
        </p:nvSpPr>
        <p:spPr>
          <a:xfrm>
            <a:off x="396305" y="1146017"/>
            <a:ext cx="4824537" cy="4146831"/>
          </a:xfrm>
          <a:solidFill>
            <a:schemeClr val="bg1"/>
          </a:solidFill>
        </p:spPr>
        <p:txBody>
          <a:bodyPr>
            <a:normAutofit/>
          </a:bodyPr>
          <a:lstStyle/>
          <a:p>
            <a:pPr marL="0" indent="0" algn="just">
              <a:buNone/>
            </a:pPr>
            <a:endParaRPr lang="cs-CZ" sz="1400" dirty="0">
              <a:solidFill>
                <a:srgbClr val="00B050"/>
              </a:solidFill>
            </a:endParaRPr>
          </a:p>
        </p:txBody>
      </p:sp>
    </p:spTree>
    <p:extLst>
      <p:ext uri="{BB962C8B-B14F-4D97-AF65-F5344CB8AC3E}">
        <p14:creationId xmlns:p14="http://schemas.microsoft.com/office/powerpoint/2010/main" val="1639782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25000" r="-25000"/>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00361" y="1764457"/>
            <a:ext cx="3997845" cy="1404749"/>
          </a:xfrm>
        </p:spPr>
        <p:txBody>
          <a:bodyPr>
            <a:normAutofit fontScale="77500" lnSpcReduction="20000"/>
          </a:bodyPr>
          <a:lstStyle/>
          <a:p>
            <a:pPr marL="0" indent="0" algn="ctr">
              <a:buNone/>
            </a:pPr>
            <a:endParaRPr lang="cs-CZ" dirty="0" smtClean="0"/>
          </a:p>
          <a:p>
            <a:pPr marL="0" indent="0" algn="ctr">
              <a:buNone/>
            </a:pPr>
            <a:endParaRPr lang="cs-CZ" b="1" dirty="0" smtClean="0">
              <a:solidFill>
                <a:schemeClr val="bg1"/>
              </a:solidFill>
            </a:endParaRPr>
          </a:p>
          <a:p>
            <a:pPr marL="0" indent="0">
              <a:buNone/>
            </a:pPr>
            <a:r>
              <a:rPr lang="cs-CZ" b="1" dirty="0" smtClean="0"/>
              <a:t>Návrh:    	Mgr. Michaela Houdová</a:t>
            </a:r>
          </a:p>
          <a:p>
            <a:pPr marL="0" indent="0">
              <a:buNone/>
            </a:pPr>
            <a:r>
              <a:rPr lang="cs-CZ" b="1" dirty="0" smtClean="0"/>
              <a:t>Ilustrace:  	Bc. Petra Chaloupková</a:t>
            </a:r>
          </a:p>
          <a:p>
            <a:pPr marL="0" indent="0">
              <a:buNone/>
            </a:pPr>
            <a:r>
              <a:rPr lang="cs-CZ" b="1" dirty="0" smtClean="0"/>
              <a:t>Zpracování:	Tamara </a:t>
            </a:r>
            <a:r>
              <a:rPr lang="cs-CZ" b="1" dirty="0"/>
              <a:t>B</a:t>
            </a:r>
            <a:r>
              <a:rPr lang="cs-CZ" b="1" dirty="0" smtClean="0"/>
              <a:t>rožíková</a:t>
            </a:r>
            <a:endParaRPr lang="cs-CZ" b="1" dirty="0"/>
          </a:p>
        </p:txBody>
      </p:sp>
      <p:sp>
        <p:nvSpPr>
          <p:cNvPr id="5" name="Zástupný symbol pro obsah 2"/>
          <p:cNvSpPr txBox="1">
            <a:spLocks/>
          </p:cNvSpPr>
          <p:nvPr/>
        </p:nvSpPr>
        <p:spPr>
          <a:xfrm>
            <a:off x="628478" y="3703069"/>
            <a:ext cx="4436049" cy="1404749"/>
          </a:xfrm>
          <a:prstGeom prst="rect">
            <a:avLst/>
          </a:prstGeom>
        </p:spPr>
        <p:txBody>
          <a:bodyPr vert="horz" lIns="63370" tIns="31685" rIns="63370" bIns="31685" rtlCol="0">
            <a:normAutofit fontScale="92500" lnSpcReduction="10000"/>
          </a:bodyPr>
          <a:lstStyle>
            <a:lvl1pPr marL="231450" indent="-231450" algn="l" defTabSz="61719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01474" indent="-192876" algn="l" defTabSz="617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71495" indent="-154299" algn="l" defTabSz="61719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080093"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388691"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697289"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05884"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14482"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23077" indent="-154299" algn="l" defTabSz="61719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cs-CZ" dirty="0" smtClean="0"/>
          </a:p>
          <a:p>
            <a:pPr marL="0" indent="0" algn="ctr">
              <a:buNone/>
            </a:pPr>
            <a:endParaRPr lang="cs-CZ" b="1" dirty="0" smtClean="0">
              <a:solidFill>
                <a:schemeClr val="bg1"/>
              </a:solidFill>
            </a:endParaRPr>
          </a:p>
          <a:p>
            <a:pPr marL="0" indent="0" algn="ctr">
              <a:buNone/>
            </a:pPr>
            <a:r>
              <a:rPr lang="cs-CZ" sz="1600" dirty="0" smtClean="0"/>
              <a:t>Děkujeme                                                                         všem středním školám a jejich žákům </a:t>
            </a:r>
            <a:r>
              <a:rPr lang="cs-CZ" sz="1600" smtClean="0"/>
              <a:t>a žákyním, </a:t>
            </a:r>
            <a:r>
              <a:rPr lang="cs-CZ" sz="1600" dirty="0"/>
              <a:t>kteří se </a:t>
            </a:r>
            <a:r>
              <a:rPr lang="cs-CZ" sz="1600" dirty="0" smtClean="0"/>
              <a:t>zapojili a </a:t>
            </a:r>
            <a:r>
              <a:rPr lang="cs-CZ" sz="1600" dirty="0"/>
              <a:t>pomohli nám tak vytvořit tento vzkazník.</a:t>
            </a:r>
          </a:p>
        </p:txBody>
      </p:sp>
      <p:pic>
        <p:nvPicPr>
          <p:cNvPr id="2" name="Picture 2" descr="C:\Users\michaela.houdova\AppData\Local\Microsoft\Windows\Temporary Internet Files\Content.Outlook\J1JVC7PB\ur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969" y="3348633"/>
            <a:ext cx="945162" cy="70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8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36" b="89931" l="8252" r="89968"/>
                    </a14:imgEffect>
                  </a14:imgLayer>
                </a14:imgProps>
              </a:ext>
              <a:ext uri="{28A0092B-C50C-407E-A947-70E740481C1C}">
                <a14:useLocalDpi xmlns:a14="http://schemas.microsoft.com/office/drawing/2010/main" val="0"/>
              </a:ext>
            </a:extLst>
          </a:blip>
          <a:srcRect/>
          <a:stretch>
            <a:fillRect/>
          </a:stretch>
        </p:blipFill>
        <p:spPr bwMode="auto">
          <a:xfrm>
            <a:off x="972369" y="2450384"/>
            <a:ext cx="5107128" cy="36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 pole 2"/>
          <p:cNvSpPr txBox="1">
            <a:spLocks noChangeArrowheads="1"/>
          </p:cNvSpPr>
          <p:nvPr/>
        </p:nvSpPr>
        <p:spPr bwMode="auto">
          <a:xfrm>
            <a:off x="395176" y="612329"/>
            <a:ext cx="4507079" cy="779295"/>
          </a:xfrm>
          <a:prstGeom prst="rect">
            <a:avLst/>
          </a:prstGeom>
          <a:noFill/>
          <a:ln w="9525">
            <a:noFill/>
            <a:miter lim="800000"/>
            <a:headEnd/>
            <a:tailEnd/>
          </a:ln>
        </p:spPr>
        <p:txBody>
          <a:bodyPr rot="0" vert="horz" wrap="square" lIns="140822" tIns="70411" rIns="140822" bIns="70411" anchor="t" anchorCtr="0">
            <a:spAutoFit/>
          </a:bodyPr>
          <a:lstStyle/>
          <a:p>
            <a:pPr>
              <a:lnSpc>
                <a:spcPct val="115000"/>
              </a:lnSpc>
              <a:spcAft>
                <a:spcPts val="1540"/>
              </a:spcAft>
            </a:pPr>
            <a:r>
              <a:rPr lang="cs-CZ" sz="1800" b="1" dirty="0">
                <a:latin typeface="Calibri"/>
                <a:ea typeface="Calibri"/>
                <a:cs typeface="Times New Roman"/>
              </a:rPr>
              <a:t>Věříme, že jejich odpovědi budou pro </a:t>
            </a:r>
            <a:r>
              <a:rPr lang="cs-CZ" sz="1800" b="1" dirty="0" smtClean="0">
                <a:latin typeface="Calibri"/>
                <a:ea typeface="Calibri"/>
                <a:cs typeface="Times New Roman"/>
              </a:rPr>
              <a:t>Vás, současné deváťáky, </a:t>
            </a:r>
            <a:r>
              <a:rPr lang="cs-CZ" sz="1800" b="1" dirty="0">
                <a:latin typeface="Calibri"/>
                <a:ea typeface="Calibri"/>
                <a:cs typeface="Times New Roman"/>
              </a:rPr>
              <a:t>inspirativní. </a:t>
            </a:r>
          </a:p>
        </p:txBody>
      </p:sp>
      <p:sp>
        <p:nvSpPr>
          <p:cNvPr id="11" name="Textové pole 2"/>
          <p:cNvSpPr txBox="1">
            <a:spLocks noChangeArrowheads="1"/>
          </p:cNvSpPr>
          <p:nvPr/>
        </p:nvSpPr>
        <p:spPr bwMode="auto">
          <a:xfrm>
            <a:off x="395175" y="4644777"/>
            <a:ext cx="3437976" cy="761598"/>
          </a:xfrm>
          <a:prstGeom prst="rect">
            <a:avLst/>
          </a:prstGeom>
          <a:noFill/>
          <a:ln w="9525">
            <a:noFill/>
            <a:miter lim="800000"/>
            <a:headEnd/>
            <a:tailEnd/>
          </a:ln>
        </p:spPr>
        <p:txBody>
          <a:bodyPr rot="0" vert="horz" wrap="square" lIns="140822" tIns="70411" rIns="140822" bIns="70411" anchor="t" anchorCtr="0">
            <a:spAutoFit/>
          </a:bodyPr>
          <a:lstStyle/>
          <a:p>
            <a:pPr algn="r">
              <a:lnSpc>
                <a:spcPct val="115000"/>
              </a:lnSpc>
            </a:pPr>
            <a:endParaRPr lang="cs-CZ" sz="1100" b="1" i="1" dirty="0">
              <a:latin typeface="Calibri"/>
              <a:ea typeface="Calibri"/>
              <a:cs typeface="Times New Roman"/>
            </a:endParaRPr>
          </a:p>
          <a:p>
            <a:pPr>
              <a:lnSpc>
                <a:spcPct val="115000"/>
              </a:lnSpc>
            </a:pPr>
            <a:r>
              <a:rPr lang="cs-CZ" sz="1200" b="1" i="1" dirty="0">
                <a:latin typeface="Calibri"/>
                <a:ea typeface="Calibri"/>
                <a:cs typeface="Times New Roman"/>
              </a:rPr>
              <a:t>Přejeme hodně </a:t>
            </a:r>
            <a:r>
              <a:rPr lang="cs-CZ" sz="1200" b="1" i="1" dirty="0" smtClean="0">
                <a:latin typeface="Calibri"/>
                <a:ea typeface="Calibri"/>
                <a:cs typeface="Times New Roman"/>
              </a:rPr>
              <a:t>štěstí ve Vaší volbě</a:t>
            </a:r>
            <a:endParaRPr lang="cs-CZ" sz="1200" b="1" i="1" dirty="0">
              <a:latin typeface="Calibri"/>
              <a:ea typeface="Calibri"/>
              <a:cs typeface="Times New Roman"/>
            </a:endParaRPr>
          </a:p>
          <a:p>
            <a:pPr>
              <a:lnSpc>
                <a:spcPct val="115000"/>
              </a:lnSpc>
            </a:pPr>
            <a:r>
              <a:rPr lang="cs-CZ" sz="1200" i="1" dirty="0" smtClean="0">
                <a:latin typeface="Calibri"/>
                <a:ea typeface="Calibri"/>
                <a:cs typeface="Times New Roman"/>
              </a:rPr>
              <a:t>2019</a:t>
            </a:r>
            <a:endParaRPr lang="cs-CZ" sz="1200" dirty="0">
              <a:latin typeface="Calibri"/>
              <a:ea typeface="Calibri"/>
              <a:cs typeface="Times New Roman"/>
            </a:endParaRPr>
          </a:p>
        </p:txBody>
      </p:sp>
      <p:sp>
        <p:nvSpPr>
          <p:cNvPr id="12" name="Textové pole 2"/>
          <p:cNvSpPr txBox="1">
            <a:spLocks noChangeArrowheads="1"/>
          </p:cNvSpPr>
          <p:nvPr/>
        </p:nvSpPr>
        <p:spPr bwMode="auto">
          <a:xfrm>
            <a:off x="395176" y="1391624"/>
            <a:ext cx="4033296" cy="637717"/>
          </a:xfrm>
          <a:prstGeom prst="rect">
            <a:avLst/>
          </a:prstGeom>
          <a:noFill/>
          <a:ln w="9525">
            <a:noFill/>
            <a:miter lim="800000"/>
            <a:headEnd/>
            <a:tailEnd/>
          </a:ln>
        </p:spPr>
        <p:txBody>
          <a:bodyPr rot="0" vert="horz" wrap="square" lIns="140822" tIns="70411" rIns="140822" bIns="70411" anchor="t" anchorCtr="0">
            <a:spAutoFit/>
          </a:bodyPr>
          <a:lstStyle/>
          <a:p>
            <a:pPr>
              <a:lnSpc>
                <a:spcPct val="115000"/>
              </a:lnSpc>
              <a:spcAft>
                <a:spcPts val="1540"/>
              </a:spcAft>
            </a:pPr>
            <a:r>
              <a:rPr lang="cs-CZ" sz="1400" dirty="0">
                <a:latin typeface="Calibri"/>
                <a:ea typeface="Calibri"/>
                <a:cs typeface="Times New Roman"/>
              </a:rPr>
              <a:t>Vždyť i oni hledali odpovědi na otázky, které si v souvislosti s volbou povolání kladete dnes vy.</a:t>
            </a:r>
          </a:p>
        </p:txBody>
      </p:sp>
      <p:sp>
        <p:nvSpPr>
          <p:cNvPr id="8" name="Textové pole 2"/>
          <p:cNvSpPr txBox="1">
            <a:spLocks noChangeArrowheads="1"/>
          </p:cNvSpPr>
          <p:nvPr/>
        </p:nvSpPr>
        <p:spPr bwMode="auto">
          <a:xfrm>
            <a:off x="395176" y="3204617"/>
            <a:ext cx="3601530" cy="1484872"/>
          </a:xfrm>
          <a:prstGeom prst="rect">
            <a:avLst/>
          </a:prstGeom>
          <a:noFill/>
          <a:ln w="9525">
            <a:noFill/>
            <a:miter lim="800000"/>
            <a:headEnd/>
            <a:tailEnd/>
          </a:ln>
        </p:spPr>
        <p:txBody>
          <a:bodyPr rot="0" vert="horz" wrap="square" lIns="140822" tIns="70411" rIns="140822" bIns="70411" anchor="t" anchorCtr="0">
            <a:spAutoFit/>
          </a:bodyPr>
          <a:lstStyle/>
          <a:p>
            <a:pPr>
              <a:lnSpc>
                <a:spcPct val="115000"/>
              </a:lnSpc>
              <a:spcAft>
                <a:spcPts val="1540"/>
              </a:spcAft>
            </a:pPr>
            <a:r>
              <a:rPr lang="cs-CZ" sz="1300" dirty="0" smtClean="0">
                <a:latin typeface="Calibri"/>
                <a:ea typeface="Calibri"/>
                <a:cs typeface="Times New Roman"/>
              </a:rPr>
              <a:t>Za vytvořený vzkazník získal kolektiv pracovníků Kontaktního pracoviště Děčín </a:t>
            </a:r>
          </a:p>
          <a:p>
            <a:pPr>
              <a:lnSpc>
                <a:spcPct val="115000"/>
              </a:lnSpc>
              <a:spcAft>
                <a:spcPts val="1540"/>
              </a:spcAft>
            </a:pPr>
            <a:r>
              <a:rPr lang="cs-CZ" sz="1300" b="1" dirty="0" smtClean="0">
                <a:latin typeface="Calibri"/>
                <a:ea typeface="Calibri"/>
                <a:cs typeface="Times New Roman"/>
              </a:rPr>
              <a:t>Národní cenu kariérového poradenství 2017      </a:t>
            </a:r>
            <a:r>
              <a:rPr lang="cs-CZ" sz="1300" dirty="0" smtClean="0">
                <a:latin typeface="Calibri"/>
                <a:ea typeface="Calibri"/>
                <a:cs typeface="Times New Roman"/>
              </a:rPr>
              <a:t>za přínos úřadu práce ke kariérovému rozvoji žáků základních škol.</a:t>
            </a:r>
            <a:endParaRPr lang="cs-CZ" sz="1300" dirty="0">
              <a:latin typeface="Calibri"/>
              <a:ea typeface="Calibri"/>
              <a:cs typeface="Times New Roman"/>
            </a:endParaRPr>
          </a:p>
        </p:txBody>
      </p:sp>
      <p:sp>
        <p:nvSpPr>
          <p:cNvPr id="9" name="Textové pole 2"/>
          <p:cNvSpPr txBox="1">
            <a:spLocks noChangeArrowheads="1"/>
          </p:cNvSpPr>
          <p:nvPr/>
        </p:nvSpPr>
        <p:spPr bwMode="auto">
          <a:xfrm>
            <a:off x="395173" y="2415254"/>
            <a:ext cx="5041689" cy="623163"/>
          </a:xfrm>
          <a:prstGeom prst="rect">
            <a:avLst/>
          </a:prstGeom>
          <a:noFill/>
          <a:ln w="9525">
            <a:noFill/>
            <a:miter lim="800000"/>
            <a:headEnd/>
            <a:tailEnd/>
          </a:ln>
        </p:spPr>
        <p:txBody>
          <a:bodyPr rot="0" vert="horz" wrap="square" lIns="140822" tIns="70411" rIns="140822" bIns="70411" anchor="t" anchorCtr="0">
            <a:spAutoFit/>
          </a:bodyPr>
          <a:lstStyle/>
          <a:p>
            <a:pPr>
              <a:lnSpc>
                <a:spcPct val="115000"/>
              </a:lnSpc>
              <a:spcAft>
                <a:spcPts val="1540"/>
              </a:spcAft>
            </a:pPr>
            <a:r>
              <a:rPr lang="cs-CZ" sz="1400" b="1" dirty="0" smtClean="0">
                <a:latin typeface="Calibri"/>
                <a:ea typeface="Calibri"/>
                <a:cs typeface="Times New Roman"/>
              </a:rPr>
              <a:t>Tento vzkazník navazuje na úspěšné dva díly, které byly vytvořeny na Kontaktním pracovišti Úřadu práce ČR v Děčíně. </a:t>
            </a:r>
            <a:endParaRPr lang="cs-CZ" sz="1400" b="1" dirty="0">
              <a:latin typeface="Calibri"/>
              <a:ea typeface="Calibri"/>
              <a:cs typeface="Times New Roman"/>
            </a:endParaRPr>
          </a:p>
        </p:txBody>
      </p:sp>
      <p:pic>
        <p:nvPicPr>
          <p:cNvPr id="1026" name="Picture 2"/>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25102" t="8686" r="21224" b="13873"/>
          <a:stretch/>
        </p:blipFill>
        <p:spPr bwMode="auto">
          <a:xfrm rot="17006662">
            <a:off x="2411824" y="2043490"/>
            <a:ext cx="346373" cy="32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588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Zástupný symbol pro obsah 4"/>
          <p:cNvSpPr txBox="1">
            <a:spLocks/>
          </p:cNvSpPr>
          <p:nvPr/>
        </p:nvSpPr>
        <p:spPr>
          <a:xfrm>
            <a:off x="2063174" y="807536"/>
            <a:ext cx="3197648" cy="1109012"/>
          </a:xfrm>
          <a:prstGeom prst="rect">
            <a:avLst/>
          </a:prstGeom>
        </p:spPr>
        <p:txBody>
          <a:bodyPr vert="horz" lIns="63370" tIns="31685" rIns="63370" bIns="31685" rtlCol="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r">
              <a:buFont typeface="Arial" panose="020B0604020202020204" pitchFamily="34" charset="0"/>
              <a:buNone/>
            </a:pPr>
            <a:r>
              <a:rPr lang="cs-CZ" sz="2800" dirty="0" smtClean="0">
                <a:solidFill>
                  <a:prstClr val="black"/>
                </a:solidFill>
                <a:cs typeface="Sakkal Majalla" panose="02000000000000000000" pitchFamily="2" charset="-78"/>
              </a:rPr>
              <a:t>Jak jsme pro Vás vzkazy získali?</a:t>
            </a:r>
            <a:endParaRPr lang="cs-CZ" sz="2800" dirty="0">
              <a:solidFill>
                <a:prstClr val="black"/>
              </a:solidFill>
              <a:cs typeface="Sakkal Majalla" panose="02000000000000000000" pitchFamily="2" charset="-78"/>
            </a:endParaRPr>
          </a:p>
          <a:p>
            <a:pPr marL="0" indent="0">
              <a:buFont typeface="Arial" panose="020B0604020202020204" pitchFamily="34" charset="0"/>
              <a:buNone/>
            </a:pPr>
            <a:endParaRPr lang="cs-CZ" dirty="0" smtClean="0">
              <a:solidFill>
                <a:prstClr val="black"/>
              </a:solidFill>
            </a:endParaRPr>
          </a:p>
          <a:p>
            <a:pPr marL="0" indent="0">
              <a:buFont typeface="Arial" panose="020B0604020202020204" pitchFamily="34" charset="0"/>
              <a:buNone/>
            </a:pPr>
            <a:endParaRPr lang="cs-CZ" dirty="0">
              <a:solidFill>
                <a:prstClr val="black"/>
              </a:solidFill>
            </a:endParaRPr>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36" b="89931" l="8252" r="89968"/>
                    </a14:imgEffect>
                  </a14:imgLayer>
                </a14:imgProps>
              </a:ext>
              <a:ext uri="{28A0092B-C50C-407E-A947-70E740481C1C}">
                <a14:useLocalDpi xmlns:a14="http://schemas.microsoft.com/office/drawing/2010/main" val="0"/>
              </a:ext>
            </a:extLst>
          </a:blip>
          <a:srcRect/>
          <a:stretch>
            <a:fillRect/>
          </a:stretch>
        </p:blipFill>
        <p:spPr bwMode="auto">
          <a:xfrm rot="10800000">
            <a:off x="-554468" y="-480533"/>
            <a:ext cx="5211478" cy="368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obsah 1"/>
          <p:cNvSpPr>
            <a:spLocks noGrp="1"/>
          </p:cNvSpPr>
          <p:nvPr>
            <p:ph idx="1"/>
          </p:nvPr>
        </p:nvSpPr>
        <p:spPr>
          <a:xfrm>
            <a:off x="252289" y="2916585"/>
            <a:ext cx="5080541" cy="2520279"/>
          </a:xfrm>
          <a:solidFill>
            <a:schemeClr val="bg1"/>
          </a:solidFill>
        </p:spPr>
        <p:txBody>
          <a:bodyPr>
            <a:normAutofit/>
          </a:bodyPr>
          <a:lstStyle/>
          <a:p>
            <a:pPr marL="0" indent="0" algn="r">
              <a:buNone/>
            </a:pPr>
            <a:endParaRPr lang="cs-CZ" sz="1400" b="1" dirty="0" smtClean="0"/>
          </a:p>
          <a:p>
            <a:pPr marL="0" indent="0" algn="r">
              <a:buNone/>
            </a:pPr>
            <a:endParaRPr lang="cs-CZ" sz="1400" b="1" dirty="0" smtClean="0"/>
          </a:p>
          <a:p>
            <a:r>
              <a:rPr lang="en-US" sz="1400" b="1" dirty="0" err="1"/>
              <a:t>Kolik</a:t>
            </a:r>
            <a:r>
              <a:rPr lang="en-US" sz="1400" b="1" dirty="0"/>
              <a:t> </a:t>
            </a:r>
            <a:r>
              <a:rPr lang="en-US" sz="1400" b="1" dirty="0" err="1"/>
              <a:t>žáků</a:t>
            </a:r>
            <a:r>
              <a:rPr lang="en-US" sz="1400" b="1" dirty="0"/>
              <a:t> </a:t>
            </a:r>
            <a:r>
              <a:rPr lang="en-US" sz="1400" b="1" dirty="0" err="1"/>
              <a:t>dotazník</a:t>
            </a:r>
            <a:r>
              <a:rPr lang="en-US" sz="1400" b="1" dirty="0"/>
              <a:t> </a:t>
            </a:r>
            <a:r>
              <a:rPr lang="en-US" sz="1400" b="1" dirty="0" err="1"/>
              <a:t>vyplnilo</a:t>
            </a:r>
            <a:r>
              <a:rPr lang="en-US" sz="1400" b="1" dirty="0"/>
              <a:t>:</a:t>
            </a:r>
            <a:endParaRPr lang="cs-CZ" sz="1400" dirty="0"/>
          </a:p>
          <a:p>
            <a:r>
              <a:rPr lang="en-US" sz="1400" dirty="0" err="1"/>
              <a:t>Dotazník</a:t>
            </a:r>
            <a:r>
              <a:rPr lang="en-US" sz="1400" dirty="0"/>
              <a:t> </a:t>
            </a:r>
            <a:r>
              <a:rPr lang="en-US" sz="1400" dirty="0" err="1"/>
              <a:t>vyplnilo</a:t>
            </a:r>
            <a:r>
              <a:rPr lang="en-US" sz="1400" dirty="0"/>
              <a:t> </a:t>
            </a:r>
            <a:r>
              <a:rPr lang="en-US" sz="1400" dirty="0" err="1"/>
              <a:t>celkem</a:t>
            </a:r>
            <a:r>
              <a:rPr lang="en-US" sz="1400" dirty="0"/>
              <a:t> 117 </a:t>
            </a:r>
            <a:r>
              <a:rPr lang="en-US" sz="1400" dirty="0" err="1"/>
              <a:t>žáků</a:t>
            </a:r>
            <a:r>
              <a:rPr lang="en-US" sz="1400" dirty="0"/>
              <a:t> </a:t>
            </a:r>
            <a:r>
              <a:rPr lang="en-US" sz="1400" dirty="0" err="1"/>
              <a:t>prvních</a:t>
            </a:r>
            <a:r>
              <a:rPr lang="en-US" sz="1400" dirty="0"/>
              <a:t> </a:t>
            </a:r>
            <a:r>
              <a:rPr lang="en-US" sz="1400" dirty="0" err="1"/>
              <a:t>ročníků</a:t>
            </a:r>
            <a:r>
              <a:rPr lang="en-US" sz="1400" dirty="0"/>
              <a:t> </a:t>
            </a:r>
            <a:r>
              <a:rPr lang="en-US" sz="1400" dirty="0" err="1"/>
              <a:t>středních</a:t>
            </a:r>
            <a:r>
              <a:rPr lang="en-US" sz="1400" dirty="0"/>
              <a:t> </a:t>
            </a:r>
            <a:r>
              <a:rPr lang="en-US" sz="1400" dirty="0" err="1"/>
              <a:t>škol</a:t>
            </a:r>
            <a:r>
              <a:rPr lang="en-US" sz="1400" dirty="0"/>
              <a:t>,</a:t>
            </a:r>
            <a:endParaRPr lang="cs-CZ" sz="1400" dirty="0"/>
          </a:p>
          <a:p>
            <a:r>
              <a:rPr lang="en-US" sz="1400" dirty="0"/>
              <a:t>z </a:t>
            </a:r>
            <a:r>
              <a:rPr lang="en-US" sz="1400" dirty="0" err="1"/>
              <a:t>toho</a:t>
            </a:r>
            <a:r>
              <a:rPr lang="en-US" sz="1400" dirty="0"/>
              <a:t> 53 </a:t>
            </a:r>
            <a:r>
              <a:rPr lang="en-US" sz="1400" dirty="0" err="1"/>
              <a:t>dívek</a:t>
            </a:r>
            <a:r>
              <a:rPr lang="en-US" sz="1400" dirty="0"/>
              <a:t> a 64 </a:t>
            </a:r>
            <a:r>
              <a:rPr lang="en-US" sz="1400" dirty="0" err="1"/>
              <a:t>chlapců</a:t>
            </a:r>
            <a:r>
              <a:rPr lang="en-US" sz="1400" dirty="0" smtClean="0"/>
              <a:t>.</a:t>
            </a:r>
            <a:endParaRPr lang="cs-CZ" sz="1400" dirty="0" smtClean="0"/>
          </a:p>
          <a:p>
            <a:r>
              <a:rPr lang="cs-CZ" sz="1400" dirty="0" smtClean="0"/>
              <a:t>Některé jsme pro Vás vybrali</a:t>
            </a:r>
            <a:endParaRPr lang="cs-CZ" sz="1400" dirty="0"/>
          </a:p>
          <a:p>
            <a:pPr marL="0" indent="0">
              <a:buNone/>
            </a:pPr>
            <a:r>
              <a:rPr lang="en-US" sz="1400" dirty="0"/>
              <a:t> </a:t>
            </a:r>
            <a:endParaRPr lang="cs-CZ" sz="1400" i="1" dirty="0"/>
          </a:p>
          <a:p>
            <a:pPr marL="0" indent="0" algn="r">
              <a:buNone/>
            </a:pPr>
            <a:endParaRPr lang="cs-CZ" sz="1400" b="1" dirty="0" smtClean="0"/>
          </a:p>
          <a:p>
            <a:pPr marL="0" indent="0" algn="r">
              <a:buNone/>
            </a:pPr>
            <a:endParaRPr lang="cs-CZ" sz="1400" b="1" dirty="0" smtClean="0"/>
          </a:p>
          <a:p>
            <a:pPr marL="0" indent="0" algn="r">
              <a:buNone/>
            </a:pPr>
            <a:endParaRPr lang="cs-CZ" sz="2000" dirty="0" smtClean="0"/>
          </a:p>
          <a:p>
            <a:pPr marL="0" indent="0" algn="r">
              <a:buNone/>
            </a:pPr>
            <a:endParaRPr lang="cs-CZ" sz="2000" dirty="0"/>
          </a:p>
        </p:txBody>
      </p:sp>
    </p:spTree>
    <p:extLst>
      <p:ext uri="{BB962C8B-B14F-4D97-AF65-F5344CB8AC3E}">
        <p14:creationId xmlns:p14="http://schemas.microsoft.com/office/powerpoint/2010/main" val="420379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rot="21163913">
            <a:off x="407461" y="449195"/>
            <a:ext cx="4990625" cy="924190"/>
          </a:xfrm>
        </p:spPr>
        <p:txBody>
          <a:bodyPr/>
          <a:lstStyle/>
          <a:p>
            <a:r>
              <a:rPr lang="cs-CZ" dirty="0" smtClean="0">
                <a:latin typeface="Comic Sans MS" panose="030F0702030302020204" pitchFamily="66" charset="0"/>
              </a:rPr>
              <a:t>Jak to vidí holky?</a:t>
            </a:r>
            <a:endParaRPr lang="cs-CZ" dirty="0">
              <a:latin typeface="Comic Sans MS" panose="030F0702030302020204" pitchFamily="66" charset="0"/>
            </a:endParaRPr>
          </a:p>
        </p:txBody>
      </p:sp>
      <p:pic>
        <p:nvPicPr>
          <p:cNvPr id="16" name="Obrázek 15" descr="C:\Users\michaela.houdova\Desktop\VELETRH ŠKOLA DĚČÍN 2016\PLAKÁTY - studenti\img00089.t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06676" y="1737217"/>
            <a:ext cx="4455041" cy="2914474"/>
          </a:xfrm>
          <a:prstGeom prst="rect">
            <a:avLst/>
          </a:prstGeom>
          <a:noFill/>
          <a:ln>
            <a:noFill/>
          </a:ln>
        </p:spPr>
      </p:pic>
    </p:spTree>
    <p:extLst>
      <p:ext uri="{BB962C8B-B14F-4D97-AF65-F5344CB8AC3E}">
        <p14:creationId xmlns:p14="http://schemas.microsoft.com/office/powerpoint/2010/main" val="3277883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6305" y="900361"/>
            <a:ext cx="4886173" cy="4320480"/>
          </a:xfrm>
          <a:solidFill>
            <a:schemeClr val="bg1"/>
          </a:solidFill>
        </p:spPr>
        <p:txBody>
          <a:bodyPr>
            <a:noAutofit/>
          </a:bodyPr>
          <a:lstStyle/>
          <a:p>
            <a:pPr marL="0" indent="0">
              <a:buNone/>
            </a:pPr>
            <a:endParaRPr lang="cs-CZ" sz="200" b="1" dirty="0" smtClean="0"/>
          </a:p>
          <a:p>
            <a:pPr marL="0" indent="0">
              <a:buNone/>
            </a:pPr>
            <a:r>
              <a:rPr lang="cs-CZ" sz="900" b="1" dirty="0" smtClean="0"/>
              <a:t>PROČ </a:t>
            </a:r>
            <a:r>
              <a:rPr lang="cs-CZ" sz="900" b="1" dirty="0"/>
              <a:t>SIS VYBRALA PRÁVĚ TUTO ŠKOLU? </a:t>
            </a:r>
            <a:endParaRPr lang="cs-CZ" sz="900" dirty="0"/>
          </a:p>
          <a:p>
            <a:pPr marL="0" indent="0">
              <a:buNone/>
            </a:pPr>
            <a:r>
              <a:rPr lang="cs-CZ" sz="900" i="1" dirty="0" smtClean="0"/>
              <a:t>Tato škola mi přišla zajímavá, a už od mala jsem chtěla pomáhat lidem.</a:t>
            </a:r>
            <a:endParaRPr lang="cs-CZ" sz="200" dirty="0"/>
          </a:p>
          <a:p>
            <a:pPr marL="0" indent="0">
              <a:buNone/>
            </a:pPr>
            <a:r>
              <a:rPr lang="cs-CZ" sz="900" b="1" dirty="0"/>
              <a:t>KDO TĚ OVLIVNIL PŘI TVÉM ROZHODOVÁNÍ? </a:t>
            </a:r>
            <a:endParaRPr lang="cs-CZ" sz="900" dirty="0"/>
          </a:p>
          <a:p>
            <a:pPr marL="0" indent="0">
              <a:buNone/>
            </a:pPr>
            <a:r>
              <a:rPr lang="cs-CZ" sz="900" i="1" dirty="0"/>
              <a:t>N</a:t>
            </a:r>
            <a:r>
              <a:rPr lang="cs-CZ" sz="900" i="1" dirty="0" smtClean="0"/>
              <a:t>ikdo, rozhodla jsem se sama.</a:t>
            </a:r>
            <a:endParaRPr lang="cs-CZ" sz="200" dirty="0"/>
          </a:p>
          <a:p>
            <a:pPr marL="0" indent="0">
              <a:buNone/>
            </a:pPr>
            <a:r>
              <a:rPr lang="cs-CZ" sz="900" b="1" dirty="0"/>
              <a:t>SPLŇUJE ZATÍM VYBRANÁ STŘEDNÍ ŠKOLA TVÁ OČEKÁVÁNÍ? </a:t>
            </a:r>
            <a:endParaRPr lang="cs-CZ" sz="900" dirty="0"/>
          </a:p>
          <a:p>
            <a:pPr marL="0" indent="0">
              <a:buNone/>
            </a:pPr>
            <a:r>
              <a:rPr lang="cs-CZ" sz="900" i="1" dirty="0" smtClean="0"/>
              <a:t>Ano.</a:t>
            </a:r>
            <a:endParaRPr lang="cs-CZ" sz="900" i="1" dirty="0"/>
          </a:p>
          <a:p>
            <a:pPr marL="0" indent="0">
              <a:buNone/>
            </a:pPr>
            <a:endParaRPr lang="cs-CZ" sz="200" dirty="0"/>
          </a:p>
          <a:p>
            <a:pPr marL="0" indent="0">
              <a:buNone/>
            </a:pPr>
            <a:r>
              <a:rPr lang="cs-CZ" sz="900" b="1" dirty="0"/>
              <a:t>PROČ STUDUJEŠ / NESTUDUJEŠ V MÍSTĚ BYDLIŠTĚ? </a:t>
            </a:r>
            <a:endParaRPr lang="cs-CZ" sz="900" dirty="0"/>
          </a:p>
          <a:p>
            <a:pPr marL="0" indent="0">
              <a:buNone/>
            </a:pPr>
            <a:r>
              <a:rPr lang="cs-CZ" sz="900" i="1" dirty="0" smtClean="0"/>
              <a:t>Přišlo mi zbytečné jít na školu daleko od bydliště, když ji mám v místě svého bydliště.</a:t>
            </a:r>
            <a:endParaRPr lang="cs-CZ" sz="200" dirty="0"/>
          </a:p>
          <a:p>
            <a:pPr marL="0" indent="0">
              <a:buNone/>
            </a:pPr>
            <a:r>
              <a:rPr lang="cs-CZ" sz="900" b="1" dirty="0"/>
              <a:t>JAKÉ ROZDÍLY VNÍMÁŠ MEZI ZÁKLADNÍ A STŘEDNÍ ŠKOLOU? </a:t>
            </a:r>
            <a:endParaRPr lang="cs-CZ" sz="900" dirty="0"/>
          </a:p>
          <a:p>
            <a:pPr marL="0" indent="0">
              <a:buNone/>
            </a:pPr>
            <a:r>
              <a:rPr lang="cs-CZ" sz="900" i="1" dirty="0" smtClean="0"/>
              <a:t>Střední škola je oproti základní těžší a přísnější.</a:t>
            </a:r>
            <a:endParaRPr lang="cs-CZ" sz="200" dirty="0"/>
          </a:p>
          <a:p>
            <a:pPr marL="0" indent="0">
              <a:buNone/>
            </a:pPr>
            <a:r>
              <a:rPr lang="cs-CZ" sz="900" b="1" dirty="0"/>
              <a:t>NAVŠTÍVILA JSI PŘED PŘIJÍMAČKAMA NĚJAKOU STŘEDNÍ ŠKOLU OSOBNĚ? </a:t>
            </a:r>
            <a:endParaRPr lang="cs-CZ" sz="900" dirty="0"/>
          </a:p>
          <a:p>
            <a:pPr marL="0" indent="0">
              <a:buNone/>
            </a:pPr>
            <a:r>
              <a:rPr lang="cs-CZ" sz="900" i="1" dirty="0" smtClean="0"/>
              <a:t>Ano, všechny na které jsem chtěla jít.</a:t>
            </a:r>
            <a:endParaRPr lang="cs-CZ" sz="200" dirty="0"/>
          </a:p>
          <a:p>
            <a:pPr marL="0" indent="0">
              <a:buNone/>
            </a:pPr>
            <a:r>
              <a:rPr lang="cs-CZ" sz="900" b="1" dirty="0"/>
              <a:t>KDE JSI HLEDALA INFORMACE O ŠKOLÁCH? </a:t>
            </a:r>
            <a:endParaRPr lang="cs-CZ" sz="900" dirty="0"/>
          </a:p>
          <a:p>
            <a:pPr marL="0" indent="0">
              <a:buNone/>
            </a:pPr>
            <a:r>
              <a:rPr lang="cs-CZ" sz="900" i="1" dirty="0" smtClean="0"/>
              <a:t>Na internetu a na dni otevřených dveří, u kamarádů co tu studují.</a:t>
            </a:r>
            <a:endParaRPr lang="cs-CZ" sz="200" dirty="0"/>
          </a:p>
          <a:p>
            <a:pPr marL="0" indent="0">
              <a:buNone/>
            </a:pPr>
            <a:r>
              <a:rPr lang="cs-CZ" sz="900" b="1" dirty="0"/>
              <a:t>JAK SES PŘIPRAVOVALA NA PŘIJÍMAČKY? </a:t>
            </a:r>
            <a:endParaRPr lang="cs-CZ" sz="900" dirty="0"/>
          </a:p>
          <a:p>
            <a:pPr marL="0" indent="0">
              <a:buNone/>
            </a:pPr>
            <a:r>
              <a:rPr lang="cs-CZ" sz="900" i="1" dirty="0" smtClean="0"/>
              <a:t>Každý den jsem se učila, alespoň hodinu a půl, na každý předmět co je na přijímačkách.</a:t>
            </a:r>
            <a:endParaRPr lang="cs-CZ" sz="400" dirty="0"/>
          </a:p>
          <a:p>
            <a:pPr marL="0" indent="0">
              <a:buNone/>
            </a:pPr>
            <a:r>
              <a:rPr lang="cs-CZ" sz="900" b="1" dirty="0"/>
              <a:t>JAK VIDÍŠ TVÉ NOVÉ SPOLUŽÁKY, NOVÉ UČITELE, NOVÉ PROSTŘEDÍ? </a:t>
            </a:r>
            <a:endParaRPr lang="cs-CZ" sz="900" dirty="0"/>
          </a:p>
          <a:p>
            <a:pPr marL="0" indent="0">
              <a:buNone/>
            </a:pPr>
            <a:r>
              <a:rPr lang="cs-CZ" sz="900" i="1" dirty="0" smtClean="0"/>
              <a:t>Strašně jsem se toho bála, ale všechno je tu fajn.</a:t>
            </a:r>
          </a:p>
          <a:p>
            <a:pPr marL="0" indent="0">
              <a:buNone/>
            </a:pPr>
            <a:r>
              <a:rPr lang="cs-CZ" sz="900" b="1" dirty="0" smtClean="0"/>
              <a:t>CO </a:t>
            </a:r>
            <a:r>
              <a:rPr lang="cs-CZ" sz="900" b="1" dirty="0"/>
              <a:t>BYS VZKÁZALA DEVÁŤÁKŮM? </a:t>
            </a:r>
            <a:endParaRPr lang="cs-CZ" sz="900" dirty="0"/>
          </a:p>
          <a:p>
            <a:pPr marL="0" indent="0">
              <a:buNone/>
            </a:pPr>
            <a:r>
              <a:rPr lang="cs-CZ" sz="900" i="1" dirty="0" smtClean="0"/>
              <a:t>Aby se rozhodovali sami, kde chtějí studovat a nepodřizovali se tomu, kam jdou kamarádi.</a:t>
            </a:r>
            <a:endParaRPr lang="cs-CZ" sz="900"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dirty="0"/>
              <a:t>S</a:t>
            </a:r>
            <a:r>
              <a:rPr lang="cs-CZ" dirty="0" smtClean="0"/>
              <a:t>tudentka – maturitní obor</a:t>
            </a:r>
            <a:endParaRPr lang="cs-CZ" dirty="0"/>
          </a:p>
        </p:txBody>
      </p:sp>
    </p:spTree>
    <p:extLst>
      <p:ext uri="{BB962C8B-B14F-4D97-AF65-F5344CB8AC3E}">
        <p14:creationId xmlns:p14="http://schemas.microsoft.com/office/powerpoint/2010/main" val="367657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2289" y="850281"/>
            <a:ext cx="4923209" cy="4370560"/>
          </a:xfrm>
          <a:solidFill>
            <a:schemeClr val="bg1"/>
          </a:solidFill>
        </p:spPr>
        <p:txBody>
          <a:bodyPr>
            <a:noAutofit/>
          </a:bodyPr>
          <a:lstStyle/>
          <a:p>
            <a:pPr marL="0" indent="0">
              <a:buNone/>
            </a:pPr>
            <a:endParaRPr lang="cs-CZ" sz="600" b="1" dirty="0"/>
          </a:p>
          <a:p>
            <a:pPr marL="0" indent="0">
              <a:buNone/>
            </a:pPr>
            <a:r>
              <a:rPr lang="cs-CZ" sz="900" b="1" dirty="0" smtClean="0"/>
              <a:t>PROČ SIS VYBRALA PRÁVĚ TUTO ŠKOLU? </a:t>
            </a:r>
            <a:endParaRPr lang="cs-CZ" sz="900" dirty="0" smtClean="0"/>
          </a:p>
          <a:p>
            <a:pPr marL="0" indent="0">
              <a:buNone/>
            </a:pPr>
            <a:r>
              <a:rPr lang="cs-CZ" sz="900" i="1" dirty="0" smtClean="0"/>
              <a:t>Baví mě lidi zkrášlovat. Dělat jim vlasy, líčit je. Už od mala mě baví hrát si s vlasy.</a:t>
            </a:r>
            <a:endParaRPr lang="cs-CZ" sz="300" dirty="0" smtClean="0"/>
          </a:p>
          <a:p>
            <a:pPr marL="0" indent="0">
              <a:buNone/>
            </a:pPr>
            <a:r>
              <a:rPr lang="cs-CZ" sz="900" b="1" dirty="0" smtClean="0"/>
              <a:t>KDO TĚ OVLIVNIL PŘI TVÉM ROZHODOVÁNÍ? </a:t>
            </a:r>
            <a:endParaRPr lang="cs-CZ" sz="900" dirty="0" smtClean="0"/>
          </a:p>
          <a:p>
            <a:pPr marL="0" indent="0">
              <a:buNone/>
            </a:pPr>
            <a:r>
              <a:rPr lang="cs-CZ" sz="900" i="1" dirty="0" smtClean="0"/>
              <a:t>Chtěla jsem jít na tuto školu sama.</a:t>
            </a:r>
            <a:endParaRPr lang="cs-CZ" sz="300" dirty="0" smtClean="0"/>
          </a:p>
          <a:p>
            <a:pPr marL="0" indent="0">
              <a:buNone/>
            </a:pPr>
            <a:r>
              <a:rPr lang="cs-CZ" sz="900" b="1" dirty="0" smtClean="0"/>
              <a:t>SPLŇUJE ZATÍM VYBRANÁ STŘEDNÍ ŠKOLA TVÁ OČEKÁVÁNÍ? </a:t>
            </a:r>
            <a:endParaRPr lang="cs-CZ" sz="900" dirty="0" smtClean="0"/>
          </a:p>
          <a:p>
            <a:pPr marL="0" indent="0">
              <a:buNone/>
            </a:pPr>
            <a:r>
              <a:rPr lang="cs-CZ" sz="900" i="1" dirty="0" smtClean="0"/>
              <a:t>Docela ano.</a:t>
            </a:r>
            <a:endParaRPr lang="cs-CZ" sz="300" dirty="0" smtClean="0"/>
          </a:p>
          <a:p>
            <a:pPr marL="0" indent="0">
              <a:buNone/>
            </a:pPr>
            <a:r>
              <a:rPr lang="cs-CZ" sz="900" b="1" dirty="0" smtClean="0"/>
              <a:t>PROČ STUDUJEŠ / NESTUDUJEŠ V MÍSTĚ BYDLIŠTĚ? </a:t>
            </a:r>
            <a:endParaRPr lang="cs-CZ" sz="900" dirty="0" smtClean="0"/>
          </a:p>
          <a:p>
            <a:pPr marL="0" indent="0">
              <a:buNone/>
            </a:pPr>
            <a:r>
              <a:rPr lang="cs-CZ" sz="900" i="1" dirty="0" smtClean="0"/>
              <a:t>Tato škola není v mém bydlišti, tak musím dojíždět.</a:t>
            </a:r>
            <a:endParaRPr lang="cs-CZ" sz="300" dirty="0" smtClean="0"/>
          </a:p>
          <a:p>
            <a:pPr marL="0" indent="0">
              <a:buNone/>
            </a:pPr>
            <a:r>
              <a:rPr lang="cs-CZ" sz="900" b="1" dirty="0" smtClean="0"/>
              <a:t>JAKÉ ROZDÍLY VNÍMÁŠ MEZI ZÁKLADNÍ A STŘEDNÍ ŠKOLOU? </a:t>
            </a:r>
            <a:endParaRPr lang="cs-CZ" sz="900" dirty="0" smtClean="0"/>
          </a:p>
          <a:p>
            <a:pPr marL="0" indent="0">
              <a:buNone/>
            </a:pPr>
            <a:r>
              <a:rPr lang="cs-CZ" sz="900" i="1" dirty="0" smtClean="0"/>
              <a:t>Základní škola byla povinná, děti si tam dovolují ,co chtějí a zůstanou tam, protože odejít nemůžou. Střední škola je volitelná a nemusíme tu být. Je to jen na nás.</a:t>
            </a:r>
            <a:endParaRPr lang="cs-CZ" sz="300" dirty="0" smtClean="0"/>
          </a:p>
          <a:p>
            <a:pPr marL="0" indent="0">
              <a:buNone/>
            </a:pPr>
            <a:r>
              <a:rPr lang="cs-CZ" sz="900" b="1" dirty="0" smtClean="0"/>
              <a:t>NAVŠTÍVILA JSI PŘED PŘIJÍMAČKAMA NĚJAKOU STŘEDNÍ ŠKOLU OSOBNĚ? </a:t>
            </a:r>
            <a:endParaRPr lang="cs-CZ" sz="900" dirty="0" smtClean="0"/>
          </a:p>
          <a:p>
            <a:pPr marL="0" indent="0">
              <a:buNone/>
            </a:pPr>
            <a:r>
              <a:rPr lang="cs-CZ" sz="900" i="1" dirty="0" smtClean="0"/>
              <a:t>Ano.</a:t>
            </a:r>
            <a:endParaRPr lang="cs-CZ" sz="300" dirty="0" smtClean="0"/>
          </a:p>
          <a:p>
            <a:pPr marL="0" indent="0">
              <a:buNone/>
            </a:pPr>
            <a:r>
              <a:rPr lang="cs-CZ" sz="900" b="1" dirty="0" smtClean="0"/>
              <a:t>KDE JSI HLEDALA INFORMACE O ŠKOLÁCH? </a:t>
            </a:r>
            <a:endParaRPr lang="cs-CZ" sz="900" dirty="0" smtClean="0"/>
          </a:p>
          <a:p>
            <a:pPr marL="0" indent="0">
              <a:buNone/>
            </a:pPr>
            <a:r>
              <a:rPr lang="cs-CZ" sz="900" i="1" dirty="0" smtClean="0"/>
              <a:t>Na internetu, od učitelů.</a:t>
            </a:r>
            <a:endParaRPr lang="cs-CZ" sz="300" dirty="0" smtClean="0"/>
          </a:p>
          <a:p>
            <a:pPr marL="0" indent="0">
              <a:buNone/>
            </a:pPr>
            <a:r>
              <a:rPr lang="cs-CZ" sz="900" b="1" dirty="0" smtClean="0"/>
              <a:t>JAK SES PŘIPRAVOVALA NA PŘIJÍMAČKY? </a:t>
            </a:r>
            <a:endParaRPr lang="cs-CZ" sz="900" dirty="0" smtClean="0"/>
          </a:p>
          <a:p>
            <a:pPr marL="0" indent="0">
              <a:buNone/>
            </a:pPr>
            <a:r>
              <a:rPr lang="cs-CZ" sz="900" i="1" dirty="0" smtClean="0"/>
              <a:t>Na tento obor nejsou přijímačky.</a:t>
            </a:r>
            <a:endParaRPr lang="cs-CZ" sz="300" dirty="0" smtClean="0"/>
          </a:p>
          <a:p>
            <a:pPr marL="0" indent="0">
              <a:buNone/>
            </a:pPr>
            <a:r>
              <a:rPr lang="cs-CZ" sz="900" b="1" dirty="0" smtClean="0"/>
              <a:t>JAK VIDÍŠ TVÉ NOVÉ SPOLUŽÁKY, NOVÉ UČITELE, NOVÉ PROSTŘEDÍ?</a:t>
            </a:r>
            <a:endParaRPr lang="cs-CZ" sz="900" dirty="0" smtClean="0"/>
          </a:p>
          <a:p>
            <a:pPr marL="0" indent="0">
              <a:buNone/>
            </a:pPr>
            <a:r>
              <a:rPr lang="cs-CZ" sz="900" i="1" dirty="0"/>
              <a:t>N</a:t>
            </a:r>
            <a:r>
              <a:rPr lang="cs-CZ" sz="900" i="1" dirty="0" smtClean="0"/>
              <a:t>a každého zvlášť mám jiný názor, ale spíše je to pozitivní.</a:t>
            </a:r>
            <a:endParaRPr lang="cs-CZ" sz="300" dirty="0" smtClean="0"/>
          </a:p>
          <a:p>
            <a:pPr marL="0" indent="0">
              <a:buNone/>
            </a:pPr>
            <a:r>
              <a:rPr lang="cs-CZ" sz="900" b="1" dirty="0" smtClean="0"/>
              <a:t>CO BYS VZKÁZALA DEVÁŤÁKŮM? </a:t>
            </a:r>
            <a:endParaRPr lang="cs-CZ" sz="900" dirty="0" smtClean="0"/>
          </a:p>
          <a:p>
            <a:pPr marL="0" indent="0">
              <a:buNone/>
            </a:pPr>
            <a:r>
              <a:rPr lang="cs-CZ" sz="900" i="1" dirty="0" smtClean="0"/>
              <a:t>A</a:t>
            </a:r>
            <a:r>
              <a:rPr lang="cs-CZ" sz="900" i="1" dirty="0"/>
              <a:t>ť</a:t>
            </a:r>
            <a:r>
              <a:rPr lang="cs-CZ" sz="900" i="1" dirty="0" smtClean="0"/>
              <a:t> si vyberou školu podle svého a ne podle přání ostatních, ať se na to nevykašlou.</a:t>
            </a:r>
            <a:endParaRPr lang="cs-CZ" sz="900"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a:t>S</a:t>
            </a:r>
            <a:r>
              <a:rPr lang="cs-CZ" b="1" dirty="0" smtClean="0"/>
              <a:t>tudentka – učební obor</a:t>
            </a:r>
            <a:endParaRPr lang="cs-CZ" dirty="0"/>
          </a:p>
        </p:txBody>
      </p:sp>
    </p:spTree>
    <p:extLst>
      <p:ext uri="{BB962C8B-B14F-4D97-AF65-F5344CB8AC3E}">
        <p14:creationId xmlns:p14="http://schemas.microsoft.com/office/powerpoint/2010/main" val="181495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6676" y="850281"/>
            <a:ext cx="4814165" cy="4370560"/>
          </a:xfrm>
          <a:solidFill>
            <a:schemeClr val="bg1"/>
          </a:solidFill>
        </p:spPr>
        <p:txBody>
          <a:bodyPr>
            <a:noAutofit/>
          </a:bodyPr>
          <a:lstStyle/>
          <a:p>
            <a:pPr marL="0" indent="0">
              <a:buNone/>
            </a:pPr>
            <a:endParaRPr lang="cs-CZ" sz="600" b="1" dirty="0"/>
          </a:p>
          <a:p>
            <a:pPr marL="0" indent="0">
              <a:buNone/>
            </a:pPr>
            <a:r>
              <a:rPr lang="cs-CZ" sz="900" b="1" dirty="0"/>
              <a:t>PROČ SIS VYBRALA PRÁVĚ TUTO ŠKOLU? </a:t>
            </a:r>
            <a:endParaRPr lang="cs-CZ" sz="900" dirty="0"/>
          </a:p>
          <a:p>
            <a:pPr marL="0" indent="0">
              <a:buNone/>
            </a:pPr>
            <a:r>
              <a:rPr lang="cs-CZ" sz="900" i="1" dirty="0" smtClean="0"/>
              <a:t>Na téhle škole byl obor, který měl nejblíž k tomu, co chci jednou dělat.</a:t>
            </a:r>
            <a:endParaRPr lang="cs-CZ" sz="900" i="1" dirty="0"/>
          </a:p>
          <a:p>
            <a:pPr marL="0" indent="0">
              <a:buNone/>
            </a:pPr>
            <a:endParaRPr lang="cs-CZ" sz="300" dirty="0"/>
          </a:p>
          <a:p>
            <a:pPr marL="0" indent="0">
              <a:buNone/>
            </a:pPr>
            <a:r>
              <a:rPr lang="cs-CZ" sz="900" b="1" dirty="0"/>
              <a:t>KDO TĚ OVLIVNIL PŘI TVÉM ROZHODOVÁNÍ? </a:t>
            </a:r>
            <a:endParaRPr lang="cs-CZ" sz="900" dirty="0"/>
          </a:p>
          <a:p>
            <a:pPr marL="0" indent="0">
              <a:buNone/>
            </a:pPr>
            <a:r>
              <a:rPr lang="cs-CZ" sz="900" i="1" dirty="0" smtClean="0"/>
              <a:t>Asi všichni mí blízcí, protože mě pořád podporovali, abych studovala dál.</a:t>
            </a:r>
            <a:endParaRPr lang="cs-CZ" sz="300" dirty="0"/>
          </a:p>
          <a:p>
            <a:pPr marL="0" indent="0">
              <a:buNone/>
            </a:pPr>
            <a:r>
              <a:rPr lang="cs-CZ" sz="900" b="1" dirty="0"/>
              <a:t>SPLŇUJE ZATÍM VYBRANÁ STŘEDNÍ ŠKOLA TVÁ OČEKÁVÁNÍ? </a:t>
            </a:r>
            <a:endParaRPr lang="cs-CZ" sz="900" dirty="0"/>
          </a:p>
          <a:p>
            <a:pPr marL="0" indent="0">
              <a:buNone/>
            </a:pPr>
            <a:r>
              <a:rPr lang="cs-CZ" sz="900" i="1" dirty="0" smtClean="0"/>
              <a:t>Splňuje, funguje to tu podobně, jak jsem si myslela, jen odborné předměty jsou kapku nudnější.</a:t>
            </a:r>
            <a:endParaRPr lang="cs-CZ" sz="300" dirty="0"/>
          </a:p>
          <a:p>
            <a:pPr marL="0" indent="0">
              <a:buNone/>
            </a:pPr>
            <a:r>
              <a:rPr lang="cs-CZ" sz="900" b="1" dirty="0"/>
              <a:t>PROČ STUDUJEŠ / NESTUDUJEŠ V MÍSTĚ BYDLIŠTĚ? </a:t>
            </a:r>
            <a:endParaRPr lang="cs-CZ" sz="900" dirty="0"/>
          </a:p>
          <a:p>
            <a:pPr marL="0" indent="0">
              <a:buNone/>
            </a:pPr>
            <a:r>
              <a:rPr lang="cs-CZ" sz="900" i="1" dirty="0" smtClean="0"/>
              <a:t>Dojíždím, v mém městě žádná škola s tímhle oborem nebyla.</a:t>
            </a:r>
            <a:endParaRPr lang="cs-CZ" sz="300" dirty="0"/>
          </a:p>
          <a:p>
            <a:pPr marL="0" indent="0">
              <a:buNone/>
            </a:pPr>
            <a:r>
              <a:rPr lang="cs-CZ" sz="900" b="1" dirty="0"/>
              <a:t>JAKÉ ROZDÍLY VNÍMÁŠ MEZI ZÁKLADNÍ A STŘEDNÍ ŠKOLOU? </a:t>
            </a:r>
            <a:endParaRPr lang="cs-CZ" sz="900" dirty="0"/>
          </a:p>
          <a:p>
            <a:pPr marL="0" indent="0">
              <a:buNone/>
            </a:pPr>
            <a:r>
              <a:rPr lang="cs-CZ" sz="900" i="1" dirty="0" smtClean="0"/>
              <a:t>Největší rozdíl je tu nejvíc v lidech, jsou rozumnější a dá se s nimi lépe povídat.</a:t>
            </a:r>
            <a:endParaRPr lang="cs-CZ" sz="300" dirty="0"/>
          </a:p>
          <a:p>
            <a:pPr marL="0" indent="0">
              <a:buNone/>
            </a:pPr>
            <a:r>
              <a:rPr lang="cs-CZ" sz="900" b="1" dirty="0"/>
              <a:t>NAVŠTÍVILA JSI PŘED PŘIJÍMAČKAMA NĚJAKOU STŘEDNÍ ŠKOLU OSOBNĚ? </a:t>
            </a:r>
            <a:endParaRPr lang="cs-CZ" sz="900" dirty="0"/>
          </a:p>
          <a:p>
            <a:pPr marL="0" indent="0">
              <a:buNone/>
            </a:pPr>
            <a:r>
              <a:rPr lang="cs-CZ" sz="900" i="1" dirty="0" smtClean="0"/>
              <a:t>Navštívila jsem dvě.</a:t>
            </a:r>
            <a:endParaRPr lang="cs-CZ" sz="300" dirty="0"/>
          </a:p>
          <a:p>
            <a:pPr marL="0" indent="0">
              <a:buNone/>
            </a:pPr>
            <a:r>
              <a:rPr lang="cs-CZ" sz="900" b="1" dirty="0"/>
              <a:t>KDE JSI HLEDALA INFORMACE O ŠKOLÁCH? </a:t>
            </a:r>
            <a:endParaRPr lang="cs-CZ" sz="900" dirty="0"/>
          </a:p>
          <a:p>
            <a:pPr marL="0" indent="0">
              <a:buNone/>
            </a:pPr>
            <a:r>
              <a:rPr lang="cs-CZ" sz="900" i="1" dirty="0" smtClean="0"/>
              <a:t>Na stránkách škol, ale nejvíc informací mi poskytli přímo ve školách.</a:t>
            </a:r>
            <a:endParaRPr lang="cs-CZ" sz="300" dirty="0"/>
          </a:p>
          <a:p>
            <a:pPr marL="0" indent="0">
              <a:buNone/>
            </a:pPr>
            <a:r>
              <a:rPr lang="cs-CZ" sz="900" b="1" dirty="0"/>
              <a:t>JAK SES PŘIPRAVOVALA NA PŘIJÍMAČKY? </a:t>
            </a:r>
            <a:endParaRPr lang="cs-CZ" sz="900" dirty="0"/>
          </a:p>
          <a:p>
            <a:pPr marL="0" indent="0">
              <a:buNone/>
            </a:pPr>
            <a:r>
              <a:rPr lang="cs-CZ" sz="900" i="1" dirty="0" smtClean="0"/>
              <a:t>Měla jsem pro to přímo určené pracovní  sešity.</a:t>
            </a:r>
            <a:endParaRPr lang="cs-CZ" sz="300" dirty="0"/>
          </a:p>
          <a:p>
            <a:pPr marL="0" indent="0">
              <a:buNone/>
            </a:pPr>
            <a:r>
              <a:rPr lang="cs-CZ" sz="900" b="1" dirty="0"/>
              <a:t>JAK VIDÍŠ TVÉ NOVÉ SPOLUŽÁKY, NOVÉ UČITELE, NOVÉ PROSTŘEDÍ? </a:t>
            </a:r>
            <a:endParaRPr lang="cs-CZ" sz="900" dirty="0"/>
          </a:p>
          <a:p>
            <a:pPr marL="0" indent="0">
              <a:buNone/>
            </a:pPr>
            <a:r>
              <a:rPr lang="cs-CZ" sz="900" i="1" dirty="0" smtClean="0"/>
              <a:t>Zpočátku bylo, alespoň pro mě , těžké se zapojit, ale už je to tu v pohodě.</a:t>
            </a:r>
            <a:endParaRPr lang="cs-CZ" sz="300" dirty="0"/>
          </a:p>
          <a:p>
            <a:pPr marL="0" indent="0">
              <a:buNone/>
            </a:pPr>
            <a:r>
              <a:rPr lang="cs-CZ" sz="900" b="1" dirty="0"/>
              <a:t>CO BYS VZKÁZALA DEVÁŤÁKŮM? </a:t>
            </a:r>
            <a:endParaRPr lang="cs-CZ" sz="900" dirty="0"/>
          </a:p>
          <a:p>
            <a:pPr marL="0" indent="0">
              <a:buNone/>
            </a:pPr>
            <a:r>
              <a:rPr lang="cs-CZ" sz="900" i="1" dirty="0" smtClean="0"/>
              <a:t>Vybírejte si školu podle toho, co jednou chcete dělat, ne podle toho, co vám kdo nakáže.</a:t>
            </a:r>
            <a:endParaRPr lang="cs-CZ" sz="900" dirty="0"/>
          </a:p>
        </p:txBody>
      </p:sp>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smtClean="0"/>
              <a:t>Studentka – maturitní obor</a:t>
            </a:r>
            <a:endParaRPr lang="cs-CZ" dirty="0"/>
          </a:p>
        </p:txBody>
      </p:sp>
    </p:spTree>
    <p:extLst>
      <p:ext uri="{BB962C8B-B14F-4D97-AF65-F5344CB8AC3E}">
        <p14:creationId xmlns:p14="http://schemas.microsoft.com/office/powerpoint/2010/main" val="224763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1" y="221842"/>
            <a:ext cx="5545138" cy="455639"/>
          </a:xfrm>
          <a:prstGeom prst="rect">
            <a:avLst/>
          </a:prstGeom>
          <a:solidFill>
            <a:schemeClr val="bg1">
              <a:alpha val="82000"/>
            </a:schemeClr>
          </a:solidFill>
        </p:spPr>
        <p:txBody>
          <a:bodyPr vert="horz" lIns="63370" tIns="31685" rIns="63370" bIns="31685" rtlCol="0" anchor="ctr" anchorCtr="0">
            <a:normAutofit/>
          </a:bodyPr>
          <a:lstStyle>
            <a:lvl1pPr marL="154300" indent="-154300" algn="l" defTabSz="41146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334316" indent="-128584" algn="l" defTabSz="41146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2pPr>
            <a:lvl3pPr marL="514330" indent="-102866" algn="l" defTabSz="411464"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720062"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925794"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13152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6pPr>
            <a:lvl7pPr marL="1337256"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7pPr>
            <a:lvl8pPr marL="154298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8pPr>
            <a:lvl9pPr marL="1748718" indent="-102866" algn="l" defTabSz="411464"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cs-CZ" b="1" dirty="0" smtClean="0"/>
              <a:t>Studentka – učební obor</a:t>
            </a:r>
            <a:endParaRPr lang="cs-CZ" dirty="0"/>
          </a:p>
        </p:txBody>
      </p:sp>
      <p:sp>
        <p:nvSpPr>
          <p:cNvPr id="4" name="Zástupný symbol pro obsah 2"/>
          <p:cNvSpPr txBox="1">
            <a:spLocks/>
          </p:cNvSpPr>
          <p:nvPr/>
        </p:nvSpPr>
        <p:spPr>
          <a:xfrm>
            <a:off x="252288" y="972369"/>
            <a:ext cx="4814165" cy="4370560"/>
          </a:xfrm>
          <a:prstGeom prst="rect">
            <a:avLst/>
          </a:prstGeom>
          <a:solidFill>
            <a:schemeClr val="bg1"/>
          </a:solidFill>
        </p:spPr>
        <p:txBody>
          <a:bodyPr vert="horz" lIns="63370" tIns="31685" rIns="63370" bIns="31685" rtlCol="0">
            <a:noAutofit/>
          </a:bodyPr>
          <a:lstStyle>
            <a:lvl1pPr marL="237630" indent="-237630" algn="l" defTabSz="63367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4863" indent="-198026" algn="l" defTabSz="6336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792094" indent="-158419" algn="l" defTabSz="63367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0893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2576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42607"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59441"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76279"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93113" indent="-158419" algn="l" defTabSz="63367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cs-CZ" sz="600" b="1" dirty="0" smtClean="0"/>
          </a:p>
          <a:p>
            <a:pPr marL="0" indent="0">
              <a:buFont typeface="Arial" panose="020B0604020202020204" pitchFamily="34" charset="0"/>
              <a:buNone/>
            </a:pPr>
            <a:r>
              <a:rPr lang="cs-CZ" sz="900" b="1" dirty="0" smtClean="0"/>
              <a:t>PROČ SIS VYBRALA PRÁVĚ TUTO ŠKOLU? </a:t>
            </a:r>
            <a:endParaRPr lang="cs-CZ" sz="900" dirty="0" smtClean="0"/>
          </a:p>
          <a:p>
            <a:pPr marL="0" indent="0">
              <a:buFont typeface="Arial" panose="020B0604020202020204" pitchFamily="34" charset="0"/>
              <a:buNone/>
            </a:pPr>
            <a:r>
              <a:rPr lang="cs-CZ" sz="900" i="1" dirty="0" smtClean="0"/>
              <a:t>Protože tu mám hodně přátel a vždy jsem toužila dělat to, co tu studuji.</a:t>
            </a:r>
          </a:p>
          <a:p>
            <a:pPr marL="0" indent="0">
              <a:buFont typeface="Arial" panose="020B0604020202020204" pitchFamily="34" charset="0"/>
              <a:buNone/>
            </a:pPr>
            <a:endParaRPr lang="cs-CZ" sz="300" dirty="0" smtClean="0"/>
          </a:p>
          <a:p>
            <a:pPr marL="0" indent="0">
              <a:buFont typeface="Arial" panose="020B0604020202020204" pitchFamily="34" charset="0"/>
              <a:buNone/>
            </a:pPr>
            <a:r>
              <a:rPr lang="cs-CZ" sz="900" b="1" dirty="0" smtClean="0"/>
              <a:t>KDO TĚ OVLIVNIL PŘI TVÉM ROZHODOVÁNÍ? </a:t>
            </a:r>
            <a:endParaRPr lang="cs-CZ" sz="900" dirty="0" smtClean="0"/>
          </a:p>
          <a:p>
            <a:pPr marL="0" indent="0">
              <a:buFont typeface="Arial" panose="020B0604020202020204" pitchFamily="34" charset="0"/>
              <a:buNone/>
            </a:pPr>
            <a:r>
              <a:rPr lang="cs-CZ" sz="900" i="1" dirty="0" smtClean="0"/>
              <a:t>Nikdo, vybrala jsem si sama.</a:t>
            </a:r>
            <a:endParaRPr lang="cs-CZ" sz="300" dirty="0" smtClean="0"/>
          </a:p>
          <a:p>
            <a:pPr marL="0" indent="0">
              <a:buFont typeface="Arial" panose="020B0604020202020204" pitchFamily="34" charset="0"/>
              <a:buNone/>
            </a:pPr>
            <a:r>
              <a:rPr lang="cs-CZ" sz="900" b="1" dirty="0" smtClean="0"/>
              <a:t>SPLŇUJE ZATÍM VYBRANÁ STŘEDNÍ ŠKOLA TVÁ OČEKÁVÁNÍ? </a:t>
            </a:r>
            <a:endParaRPr lang="cs-CZ" sz="900" dirty="0" smtClean="0"/>
          </a:p>
          <a:p>
            <a:pPr marL="0" indent="0">
              <a:buFont typeface="Arial" panose="020B0604020202020204" pitchFamily="34" charset="0"/>
              <a:buNone/>
            </a:pPr>
            <a:r>
              <a:rPr lang="cs-CZ" sz="900" i="1" dirty="0" smtClean="0"/>
              <a:t>Rozhodně.</a:t>
            </a:r>
            <a:endParaRPr lang="cs-CZ" sz="300" dirty="0" smtClean="0"/>
          </a:p>
          <a:p>
            <a:pPr marL="0" indent="0">
              <a:buFont typeface="Arial" panose="020B0604020202020204" pitchFamily="34" charset="0"/>
              <a:buNone/>
            </a:pPr>
            <a:r>
              <a:rPr lang="cs-CZ" sz="900" b="1" dirty="0" smtClean="0"/>
              <a:t>PROČ STUDUJEŠ / NESTUDUJEŠ V MÍSTĚ BYDLIŠTĚ? </a:t>
            </a:r>
            <a:endParaRPr lang="cs-CZ" sz="900" dirty="0" smtClean="0"/>
          </a:p>
          <a:p>
            <a:pPr marL="0" indent="0">
              <a:buFont typeface="Arial" panose="020B0604020202020204" pitchFamily="34" charset="0"/>
              <a:buNone/>
            </a:pPr>
            <a:r>
              <a:rPr lang="cs-CZ" sz="900" i="1" dirty="0" smtClean="0"/>
              <a:t>Studuji v místě bydliště, abych stíhala i koníčky.</a:t>
            </a:r>
            <a:endParaRPr lang="cs-CZ" sz="300" dirty="0" smtClean="0"/>
          </a:p>
          <a:p>
            <a:pPr marL="0" indent="0">
              <a:buFont typeface="Arial" panose="020B0604020202020204" pitchFamily="34" charset="0"/>
              <a:buNone/>
            </a:pPr>
            <a:r>
              <a:rPr lang="cs-CZ" sz="900" b="1" dirty="0" smtClean="0"/>
              <a:t>JAKÉ ROZDÍLY VNÍMÁŠ MEZI ZÁKLADNÍ A STŘEDNÍ ŠKOLOU? </a:t>
            </a:r>
            <a:endParaRPr lang="cs-CZ" sz="900" dirty="0" smtClean="0"/>
          </a:p>
          <a:p>
            <a:pPr marL="0" indent="0">
              <a:buFont typeface="Arial" panose="020B0604020202020204" pitchFamily="34" charset="0"/>
              <a:buNone/>
            </a:pPr>
            <a:r>
              <a:rPr lang="cs-CZ" sz="900" i="1" dirty="0" smtClean="0"/>
              <a:t>Nové vědomosti a prostředí.</a:t>
            </a:r>
            <a:endParaRPr lang="cs-CZ" sz="300" dirty="0" smtClean="0"/>
          </a:p>
          <a:p>
            <a:pPr marL="0" indent="0">
              <a:buFont typeface="Arial" panose="020B0604020202020204" pitchFamily="34" charset="0"/>
              <a:buNone/>
            </a:pPr>
            <a:r>
              <a:rPr lang="cs-CZ" sz="900" b="1" dirty="0" smtClean="0"/>
              <a:t>NAVŠTÍVILA JSI PŘED PŘIJÍMAČKAMA NĚJAKOU STŘEDNÍ ŠKOLU OSOBNĚ? </a:t>
            </a:r>
            <a:endParaRPr lang="cs-CZ" sz="900" dirty="0" smtClean="0"/>
          </a:p>
          <a:p>
            <a:pPr marL="0" indent="0">
              <a:buFont typeface="Arial" panose="020B0604020202020204" pitchFamily="34" charset="0"/>
              <a:buNone/>
            </a:pPr>
            <a:r>
              <a:rPr lang="cs-CZ" sz="900" i="1" dirty="0" smtClean="0"/>
              <a:t>Ano, zrovna tu, na kterou jsem se rozhodla chodit.</a:t>
            </a:r>
            <a:endParaRPr lang="cs-CZ" sz="300" dirty="0" smtClean="0"/>
          </a:p>
          <a:p>
            <a:pPr marL="0" indent="0">
              <a:buFont typeface="Arial" panose="020B0604020202020204" pitchFamily="34" charset="0"/>
              <a:buNone/>
            </a:pPr>
            <a:r>
              <a:rPr lang="cs-CZ" sz="900" b="1" dirty="0" smtClean="0"/>
              <a:t>KDE JSI HLEDALA INFORMACE O ŠKOLÁCH? </a:t>
            </a:r>
            <a:endParaRPr lang="cs-CZ" sz="900" dirty="0" smtClean="0"/>
          </a:p>
          <a:p>
            <a:pPr marL="0" indent="0">
              <a:buFont typeface="Arial" panose="020B0604020202020204" pitchFamily="34" charset="0"/>
              <a:buNone/>
            </a:pPr>
            <a:r>
              <a:rPr lang="cs-CZ" sz="900" i="1" dirty="0" smtClean="0"/>
              <a:t>Přes kamarádku, co už na školu chodí, nebo přes brožury.</a:t>
            </a:r>
            <a:endParaRPr lang="cs-CZ" sz="300" dirty="0" smtClean="0"/>
          </a:p>
          <a:p>
            <a:pPr marL="0" indent="0">
              <a:buFont typeface="Arial" panose="020B0604020202020204" pitchFamily="34" charset="0"/>
              <a:buNone/>
            </a:pPr>
            <a:r>
              <a:rPr lang="cs-CZ" sz="900" b="1" dirty="0" smtClean="0"/>
              <a:t>JAK SES PŘIPRAVOVALA NA PŘIJÍMAČKY? </a:t>
            </a:r>
            <a:endParaRPr lang="cs-CZ" sz="900" dirty="0" smtClean="0"/>
          </a:p>
          <a:p>
            <a:pPr marL="0" indent="0">
              <a:buNone/>
            </a:pPr>
            <a:r>
              <a:rPr lang="cs-CZ" sz="800" i="1" dirty="0"/>
              <a:t>Na tento obor nejsou </a:t>
            </a:r>
            <a:r>
              <a:rPr lang="cs-CZ" sz="800" i="1" dirty="0" smtClean="0"/>
              <a:t>přijímačky.</a:t>
            </a:r>
            <a:endParaRPr lang="cs-CZ" sz="200" dirty="0"/>
          </a:p>
          <a:p>
            <a:pPr marL="0" indent="0">
              <a:buFont typeface="Arial" panose="020B0604020202020204" pitchFamily="34" charset="0"/>
              <a:buNone/>
            </a:pPr>
            <a:endParaRPr lang="cs-CZ" sz="300" dirty="0" smtClean="0"/>
          </a:p>
          <a:p>
            <a:pPr marL="0" indent="0">
              <a:buFont typeface="Arial" panose="020B0604020202020204" pitchFamily="34" charset="0"/>
              <a:buNone/>
            </a:pPr>
            <a:r>
              <a:rPr lang="cs-CZ" sz="900" b="1" dirty="0" smtClean="0"/>
              <a:t>JAK VIDÍŠ TVÉ NOVÉ SPOLUŽÁKY, NOVÉ UČITELE, NOVÉ PROSTŘEDÍ? </a:t>
            </a:r>
            <a:endParaRPr lang="cs-CZ" sz="900" dirty="0" smtClean="0"/>
          </a:p>
          <a:p>
            <a:pPr marL="0" indent="0">
              <a:buFont typeface="Arial" panose="020B0604020202020204" pitchFamily="34" charset="0"/>
              <a:buNone/>
            </a:pPr>
            <a:r>
              <a:rPr lang="cs-CZ" sz="900" i="1" dirty="0" smtClean="0"/>
              <a:t>Asi jako každému mi někdo vadí, ale jsem ráda, že jsem si vybrala dobře. Strach a obavy opadly a rychle jsem si zvykla.</a:t>
            </a:r>
            <a:endParaRPr lang="cs-CZ" sz="300" dirty="0" smtClean="0"/>
          </a:p>
          <a:p>
            <a:pPr marL="0" indent="0">
              <a:buFont typeface="Arial" panose="020B0604020202020204" pitchFamily="34" charset="0"/>
              <a:buNone/>
            </a:pPr>
            <a:r>
              <a:rPr lang="cs-CZ" sz="900" b="1" dirty="0" smtClean="0"/>
              <a:t>CO BYS VZKÁZALA DEVÁŤÁKŮM? </a:t>
            </a:r>
            <a:endParaRPr lang="cs-CZ" sz="900" dirty="0" smtClean="0"/>
          </a:p>
          <a:p>
            <a:pPr marL="0" indent="0">
              <a:buFont typeface="Arial" panose="020B0604020202020204" pitchFamily="34" charset="0"/>
              <a:buNone/>
            </a:pPr>
            <a:r>
              <a:rPr lang="cs-CZ" sz="900" i="1" dirty="0" smtClean="0"/>
              <a:t>Vyberte si hlavně to, co vás bude bavit, choďte na dny otevřených dveří a nechte si poradit. Přeju hodně štěstí.</a:t>
            </a:r>
            <a:endParaRPr lang="cs-CZ" sz="900" dirty="0"/>
          </a:p>
        </p:txBody>
      </p:sp>
    </p:spTree>
    <p:extLst>
      <p:ext uri="{BB962C8B-B14F-4D97-AF65-F5344CB8AC3E}">
        <p14:creationId xmlns:p14="http://schemas.microsoft.com/office/powerpoint/2010/main" val="26092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Motiv systému Office">
  <a:themeElements>
    <a:clrScheme name="Kancelář">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2164</TotalTime>
  <Words>1864</Words>
  <Application>Microsoft Office PowerPoint</Application>
  <PresentationFormat>Vlastní</PresentationFormat>
  <Paragraphs>339</Paragraphs>
  <Slides>26</Slides>
  <Notes>0</Notes>
  <HiddenSlides>0</HiddenSlides>
  <MMClips>0</MMClips>
  <ScaleCrop>false</ScaleCrop>
  <HeadingPairs>
    <vt:vector size="4" baseType="variant">
      <vt:variant>
        <vt:lpstr>Motiv</vt:lpstr>
      </vt:variant>
      <vt:variant>
        <vt:i4>12</vt:i4>
      </vt:variant>
      <vt:variant>
        <vt:lpstr>Nadpisy snímků</vt:lpstr>
      </vt:variant>
      <vt:variant>
        <vt:i4>26</vt:i4>
      </vt:variant>
    </vt:vector>
  </HeadingPairs>
  <TitlesOfParts>
    <vt:vector size="38" baseType="lpstr">
      <vt:lpstr>Motiv systému Office</vt:lpstr>
      <vt:lpstr>1_Motiv systému Office</vt:lpstr>
      <vt:lpstr>2_Motiv systému Office</vt:lpstr>
      <vt:lpstr>3_Motiv systému Office</vt:lpstr>
      <vt:lpstr>4_Motiv systému Office</vt:lpstr>
      <vt:lpstr>5_Motiv systému Office</vt:lpstr>
      <vt:lpstr>6_Motiv systému Office</vt:lpstr>
      <vt:lpstr>7_Motiv systému Office</vt:lpstr>
      <vt:lpstr>8_Motiv systému Office</vt:lpstr>
      <vt:lpstr>9_Motiv systému Office</vt:lpstr>
      <vt:lpstr>10_Motiv systému Office</vt:lpstr>
      <vt:lpstr>11_Motiv systému Office</vt:lpstr>
      <vt:lpstr>LOŇŠTÍ DEVÁŤÁCI  LETOŠNÍM DEVÁŤÁKŮM vzkazník další díly…</vt:lpstr>
      <vt:lpstr>Prezentace aplikace PowerPoint</vt:lpstr>
      <vt:lpstr>Prezentace aplikace PowerPoint</vt:lpstr>
      <vt:lpstr>Prezentace aplikace PowerPoint</vt:lpstr>
      <vt:lpstr>Jak to vidí holky?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NĚCO PRO RODIČE DEVÁŤÁKŮ Co se často ve vzkazech pro deváťáky objevovalo</vt:lpstr>
      <vt:lpstr>Jak to vidí kluci?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 co na to další? vybrané odpovědi</vt:lpstr>
      <vt:lpstr>JAKÉ ROZDÍLY VNÍMÁTE MEZI ZÁKLADNÍ A STŘEDNÍ ŠKOLOU? </vt:lpstr>
      <vt:lpstr>KDE JSTE HLEDALI INFORMACE        O STŘEDNÍCH ŠKOLÁCH? </vt:lpstr>
      <vt:lpstr>JAK  JSTE SE PŘIPRAVOVALI NA PŘIJÍMAČKY? </vt:lpstr>
      <vt:lpstr>CO BYSTE VZKÁZALI DEVÁŤÁKŮM? </vt:lpstr>
      <vt:lpstr>Moje poznámky: </vt:lpstr>
      <vt:lpstr>Prezentace aplikace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LONŠTÍ DEVÁŤÁCI  LETOŠNÍM DEVÁŤÁKŮM</dc:title>
  <dc:creator>Houdová Michaela Mgr. (UPU-DCA)</dc:creator>
  <cp:lastModifiedBy>Křenková Soňa (UPK-SOA)</cp:lastModifiedBy>
  <cp:revision>151</cp:revision>
  <cp:lastPrinted>2019-06-10T12:14:08Z</cp:lastPrinted>
  <dcterms:created xsi:type="dcterms:W3CDTF">2017-03-14T07:29:32Z</dcterms:created>
  <dcterms:modified xsi:type="dcterms:W3CDTF">2019-07-02T08:14:32Z</dcterms:modified>
</cp:coreProperties>
</file>